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56" r:id="rId2"/>
    <p:sldId id="257" r:id="rId3"/>
    <p:sldId id="266" r:id="rId4"/>
    <p:sldId id="258" r:id="rId5"/>
    <p:sldId id="259" r:id="rId6"/>
    <p:sldId id="261" r:id="rId7"/>
    <p:sldId id="268" r:id="rId8"/>
    <p:sldId id="269" r:id="rId9"/>
    <p:sldId id="270" r:id="rId10"/>
    <p:sldId id="271" r:id="rId11"/>
    <p:sldId id="272" r:id="rId12"/>
    <p:sldId id="273" r:id="rId13"/>
    <p:sldId id="263" r:id="rId14"/>
    <p:sldId id="264" r:id="rId15"/>
    <p:sldId id="265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57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0789BC1-4360-4DFB-8BD8-94E42C5BB7D8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9B17F86-3178-4153-9388-4413AC021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25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5D05-4793-4DA4-8093-D85625446682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86A6-250F-4D85-8154-7A27EEE67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1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5D05-4793-4DA4-8093-D85625446682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86A6-250F-4D85-8154-7A27EEE67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3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5D05-4793-4DA4-8093-D85625446682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86A6-250F-4D85-8154-7A27EEE67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32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5D05-4793-4DA4-8093-D85625446682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86A6-250F-4D85-8154-7A27EEE67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37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5D05-4793-4DA4-8093-D85625446682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86A6-250F-4D85-8154-7A27EEE67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16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5D05-4793-4DA4-8093-D85625446682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86A6-250F-4D85-8154-7A27EEE67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75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5D05-4793-4DA4-8093-D85625446682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86A6-250F-4D85-8154-7A27EEE67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9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5D05-4793-4DA4-8093-D85625446682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86A6-250F-4D85-8154-7A27EEE67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5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5D05-4793-4DA4-8093-D85625446682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86A6-250F-4D85-8154-7A27EEE67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68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5D05-4793-4DA4-8093-D85625446682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86A6-250F-4D85-8154-7A27EEE67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2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5D05-4793-4DA4-8093-D85625446682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86A6-250F-4D85-8154-7A27EEE67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4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A5D05-4793-4DA4-8093-D85625446682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586A6-250F-4D85-8154-7A27EEE67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6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Enzyme_substrate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inenet.com/tuberculosis_tb_facts/article.htm" TargetMode="External"/><Relationship Id="rId2" Type="http://schemas.openxmlformats.org/officeDocument/2006/relationships/hyperlink" Target="http://www.medicinenet.com/dengue_fever/article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dicinenet.com/hepatitis_b/article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accent5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Antigen-Antibody Reactions</a:t>
            </a:r>
            <a:endParaRPr lang="en-US" sz="7200" dirty="0">
              <a:solidFill>
                <a:schemeClr val="accent5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1494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5156"/>
            <a:ext cx="10515600" cy="5661807"/>
          </a:xfrm>
        </p:spPr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v"/>
            </a:pPr>
            <a:r>
              <a:rPr lang="en-US" sz="3200" b="0" i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When a fixed volume of a particulate antigen suspension is added to an equal volume of serial dilutions of an antiserum in test tubes, the agglutination </a:t>
            </a:r>
            <a:r>
              <a:rPr lang="en-US" sz="3200" b="0" i="0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titre</a:t>
            </a:r>
            <a:r>
              <a:rPr lang="en-US" sz="3200" b="0" i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of the serum can be estimated.</a:t>
            </a:r>
          </a:p>
          <a:p>
            <a:pPr fontAlgn="base">
              <a:buFont typeface="Wingdings" panose="05000000000000000000" pitchFamily="2" charset="2"/>
              <a:buChar char="v"/>
            </a:pPr>
            <a:endParaRPr lang="en-US" sz="3200" b="0" i="0" dirty="0" smtClean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US" sz="3200" b="0" i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Tube agglutination is routinely employed for the serological diagnosis of typhoid, brucellosis and typhus fever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0135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546"/>
            <a:ext cx="10515600" cy="640080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3600" b="1" dirty="0" err="1" smtClean="0">
                <a:solidFill>
                  <a:srgbClr val="FF0000"/>
                </a:solidFill>
              </a:rPr>
              <a:t>Widal</a:t>
            </a:r>
            <a:r>
              <a:rPr lang="en-US" sz="3600" b="1" dirty="0" smtClean="0">
                <a:solidFill>
                  <a:srgbClr val="FF0000"/>
                </a:solidFill>
              </a:rPr>
              <a:t> test </a:t>
            </a:r>
            <a:endParaRPr lang="en-US" sz="3600" b="1" dirty="0">
              <a:solidFill>
                <a:srgbClr val="FF0000"/>
              </a:solidFill>
            </a:endParaRPr>
          </a:p>
          <a:p>
            <a:pPr fontAlgn="base"/>
            <a:r>
              <a:rPr lang="en-US" dirty="0"/>
              <a:t>The procedure involves adding a suspension of dead typhoid bacterial cells to a series of tubes containing the patient’s serum, which has been diluted out to various concentrations. After the tubes have been incubated for 30 minutes at 37° C, they are centrifuged and examined to note the amount of agglutination that has occurred. The reciprocal of the highest dilution at which agglutination is seen is designated as the </a:t>
            </a:r>
            <a:r>
              <a:rPr lang="en-US" b="1" dirty="0"/>
              <a:t>antibody titer </a:t>
            </a:r>
            <a:r>
              <a:rPr lang="en-US" dirty="0"/>
              <a:t>of the patient’s serum. For example, if the highest dilution at which agglutination occurs is 1:320, the titer is 320 antibody units per milliliter of serum. Naturally, the higher the titer, the greater is the antibody response of the individual to the disease</a:t>
            </a:r>
            <a:r>
              <a:rPr lang="en-US" dirty="0" smtClean="0"/>
              <a:t>.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 Two types of antigens are used, the </a:t>
            </a:r>
            <a:r>
              <a:rPr lang="en-US" b="1" dirty="0"/>
              <a:t>H or the </a:t>
            </a:r>
            <a:r>
              <a:rPr lang="en-US" b="1" dirty="0" err="1"/>
              <a:t>flagellar</a:t>
            </a:r>
            <a:r>
              <a:rPr lang="en-US" b="1" dirty="0"/>
              <a:t> antigen</a:t>
            </a:r>
            <a:r>
              <a:rPr lang="en-US" dirty="0"/>
              <a:t> and the </a:t>
            </a:r>
            <a:r>
              <a:rPr lang="en-US" b="1" dirty="0"/>
              <a:t>O or the somatic antigen </a:t>
            </a:r>
            <a:r>
              <a:rPr lang="en-US" dirty="0"/>
              <a:t>of the typhoid bacillus.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01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12124"/>
            <a:ext cx="10515600" cy="5764839"/>
          </a:xfrm>
        </p:spPr>
        <p:txBody>
          <a:bodyPr/>
          <a:lstStyle/>
          <a:p>
            <a:pPr fontAlgn="base"/>
            <a:r>
              <a:rPr lang="en-US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Hemagglutination</a:t>
            </a:r>
            <a:r>
              <a:rPr lang="en-US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is used in blood typing</a:t>
            </a:r>
          </a:p>
          <a:p>
            <a:pPr fontAlgn="base"/>
            <a:endParaRPr lang="en-US" b="0" i="0" dirty="0" smtClean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fontAlgn="base">
              <a:lnSpc>
                <a:spcPct val="150000"/>
              </a:lnSpc>
            </a:pPr>
            <a:r>
              <a:rPr lang="en-US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Agglutination reactions are routinely performed to type red blood cells. In typing for the ABO antigens, RBCs are mixed on a slide with antisera to the A or B blood group antigens. If the antigen is present on the cells, they agglutinate, forming a visible clump on the slide. Determination of which antigens are present on donor and recipient blood is the basis for matching blood types for transfusions.</a:t>
            </a:r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71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21217"/>
            <a:ext cx="10515600" cy="5782614"/>
          </a:xfrm>
        </p:spPr>
        <p:txBody>
          <a:bodyPr>
            <a:normAutofit/>
          </a:bodyPr>
          <a:lstStyle/>
          <a:p>
            <a:pPr marL="342900" lvl="0" indent="-34290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600" b="1" dirty="0">
                <a:solidFill>
                  <a:srgbClr val="B00000"/>
                </a:solidFill>
                <a:cs typeface="Arial" panose="020B0604020202020204" pitchFamily="34" charset="0"/>
              </a:rPr>
              <a:t>NEUTRALIZATION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·"/>
            </a:pPr>
            <a:r>
              <a:rPr lang="en-US" dirty="0">
                <a:solidFill>
                  <a:srgbClr val="1E4778"/>
                </a:solidFill>
                <a:cs typeface="Arial" panose="020B0604020202020204" pitchFamily="34" charset="0"/>
              </a:rPr>
              <a:t>Is the binding of </a:t>
            </a:r>
            <a:r>
              <a:rPr lang="en-US" dirty="0" err="1">
                <a:solidFill>
                  <a:srgbClr val="1E4778"/>
                </a:solidFill>
                <a:cs typeface="Arial" panose="020B0604020202020204" pitchFamily="34" charset="0"/>
              </a:rPr>
              <a:t>Ab</a:t>
            </a:r>
            <a:r>
              <a:rPr lang="en-US" dirty="0">
                <a:solidFill>
                  <a:srgbClr val="1E4778"/>
                </a:solidFill>
                <a:cs typeface="Arial" panose="020B0604020202020204" pitchFamily="34" charset="0"/>
              </a:rPr>
              <a:t> to microbial epitopes or soluble molecules(e.g. toxins) which inhibits their binding to host cells.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·"/>
            </a:pPr>
            <a:r>
              <a:rPr lang="en-US" dirty="0">
                <a:solidFill>
                  <a:srgbClr val="1E4778"/>
                </a:solidFill>
                <a:cs typeface="Arial" panose="020B0604020202020204" pitchFamily="34" charset="0"/>
              </a:rPr>
              <a:t>Abs are mostly </a:t>
            </a:r>
            <a:r>
              <a:rPr lang="en-US" dirty="0" err="1">
                <a:solidFill>
                  <a:srgbClr val="1E4778"/>
                </a:solidFill>
                <a:cs typeface="Arial" panose="020B0604020202020204" pitchFamily="34" charset="0"/>
              </a:rPr>
              <a:t>IgG</a:t>
            </a:r>
            <a:r>
              <a:rPr lang="en-US" dirty="0">
                <a:solidFill>
                  <a:srgbClr val="1E4778"/>
                </a:solidFill>
                <a:cs typeface="Arial" panose="020B0604020202020204" pitchFamily="34" charset="0"/>
              </a:rPr>
              <a:t> &amp; IgA</a:t>
            </a:r>
          </a:p>
          <a:p>
            <a:pPr marL="342900" lvl="1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·"/>
            </a:pPr>
            <a:r>
              <a:rPr lang="en-US" altLang="en-US" sz="2800" dirty="0">
                <a:solidFill>
                  <a:srgbClr val="1E4778"/>
                </a:solidFill>
                <a:cs typeface="Arial" panose="020B0604020202020204" pitchFamily="34" charset="0"/>
              </a:rPr>
              <a:t>Used to identify toxins and viruses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·"/>
            </a:pPr>
            <a:endParaRPr lang="en-US" dirty="0">
              <a:solidFill>
                <a:srgbClr val="1E4778"/>
              </a:solidFill>
              <a:cs typeface="Arial" panose="020B0604020202020204" pitchFamily="34" charset="0"/>
            </a:endParaRPr>
          </a:p>
          <a:p>
            <a:pPr marL="342900" lvl="0" indent="-34290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600" b="1" dirty="0">
                <a:solidFill>
                  <a:srgbClr val="C00000"/>
                </a:solidFill>
                <a:cs typeface="Arial" panose="020B0604020202020204" pitchFamily="34" charset="0"/>
              </a:rPr>
              <a:t>OPSONIZATION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b="1" dirty="0">
                <a:solidFill>
                  <a:srgbClr val="401B5B"/>
                </a:solidFill>
                <a:cs typeface="Arial" panose="020B0604020202020204" pitchFamily="34" charset="0"/>
              </a:rPr>
              <a:t>Is the process by which a pathogen is marked (tagged) for ingestion and destruction by phagocytic cells</a:t>
            </a:r>
            <a:endParaRPr lang="ar-SA" b="1" dirty="0">
              <a:solidFill>
                <a:srgbClr val="401B5B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98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6700"/>
          </a:xfrm>
        </p:spPr>
        <p:txBody>
          <a:bodyPr>
            <a:normAutofit fontScale="90000"/>
          </a:bodyPr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OPSONIZATION</a:t>
            </a:r>
            <a:br>
              <a:rPr lang="en-US" sz="3600" b="1" dirty="0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4" name="Content Placeholder 3" descr="http://www.profelis.org/amc/vorlesungen/immunologie/CH13-GIF/F13-12A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99" y="1981994"/>
            <a:ext cx="6104585" cy="457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75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5155"/>
            <a:ext cx="10515600" cy="5661808"/>
          </a:xfrm>
        </p:spPr>
        <p:txBody>
          <a:bodyPr/>
          <a:lstStyle/>
          <a:p>
            <a:pPr marL="342900" lvl="1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en-US" sz="3300" b="1" dirty="0">
                <a:solidFill>
                  <a:srgbClr val="C4004F"/>
                </a:solidFill>
                <a:cs typeface="Arial" panose="020B0604020202020204" pitchFamily="34" charset="0"/>
              </a:rPr>
              <a:t>Antibody-</a:t>
            </a:r>
            <a:r>
              <a:rPr lang="en-US" altLang="en-US" sz="3300" b="1" dirty="0" err="1">
                <a:solidFill>
                  <a:srgbClr val="C4004F"/>
                </a:solidFill>
                <a:cs typeface="Arial" panose="020B0604020202020204" pitchFamily="34" charset="0"/>
              </a:rPr>
              <a:t>dependant</a:t>
            </a:r>
            <a:r>
              <a:rPr lang="en-US" altLang="en-US" sz="3300" b="1" dirty="0">
                <a:solidFill>
                  <a:srgbClr val="C4004F"/>
                </a:solidFill>
                <a:cs typeface="Arial" panose="020B0604020202020204" pitchFamily="34" charset="0"/>
              </a:rPr>
              <a:t> cell-mediated cytotoxicity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dirty="0">
                <a:solidFill>
                  <a:srgbClr val="2D0A90"/>
                </a:solidFill>
                <a:cs typeface="Arial" panose="020B0604020202020204" pitchFamily="34" charset="0"/>
              </a:rPr>
              <a:t>Coating of an organism can attract phagocytic cells as well as other </a:t>
            </a:r>
            <a:r>
              <a:rPr lang="en-US" sz="3200" dirty="0" err="1">
                <a:solidFill>
                  <a:srgbClr val="2D0A90"/>
                </a:solidFill>
                <a:cs typeface="Arial" panose="020B0604020202020204" pitchFamily="34" charset="0"/>
              </a:rPr>
              <a:t>cytolytic</a:t>
            </a:r>
            <a:r>
              <a:rPr lang="en-US" sz="3200" dirty="0">
                <a:solidFill>
                  <a:srgbClr val="2D0A90"/>
                </a:solidFill>
                <a:cs typeface="Arial" panose="020B0604020202020204" pitchFamily="34" charset="0"/>
              </a:rPr>
              <a:t> cells(NK cells, </a:t>
            </a:r>
            <a:r>
              <a:rPr lang="en-US" sz="3200" dirty="0" err="1">
                <a:solidFill>
                  <a:srgbClr val="2D0A90"/>
                </a:solidFill>
                <a:cs typeface="Arial" panose="020B0604020202020204" pitchFamily="34" charset="0"/>
              </a:rPr>
              <a:t>eosinophils</a:t>
            </a:r>
            <a:r>
              <a:rPr lang="en-US" sz="3200" dirty="0" smtClean="0">
                <a:solidFill>
                  <a:srgbClr val="2D0A90"/>
                </a:solidFill>
                <a:cs typeface="Arial" panose="020B0604020202020204" pitchFamily="34" charset="0"/>
              </a:rPr>
              <a:t>).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lang="en-US" sz="3200" dirty="0">
              <a:solidFill>
                <a:srgbClr val="2D0A90"/>
              </a:solidFill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dirty="0">
                <a:solidFill>
                  <a:srgbClr val="2D0A90"/>
                </a:solidFill>
                <a:cs typeface="Arial" panose="020B0604020202020204" pitchFamily="34" charset="0"/>
              </a:rPr>
              <a:t>The organism may be: bacteria, protozoa, parasitic </a:t>
            </a:r>
            <a:r>
              <a:rPr lang="en-US" sz="3200" dirty="0" smtClean="0">
                <a:solidFill>
                  <a:srgbClr val="2D0A90"/>
                </a:solidFill>
                <a:cs typeface="Arial" panose="020B0604020202020204" pitchFamily="34" charset="0"/>
              </a:rPr>
              <a:t>worms.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lang="en-US" sz="3200" dirty="0">
              <a:solidFill>
                <a:srgbClr val="2D0A90"/>
              </a:solidFill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dirty="0">
                <a:solidFill>
                  <a:srgbClr val="2D0A90"/>
                </a:solidFill>
                <a:cs typeface="Arial" panose="020B0604020202020204" pitchFamily="34" charset="0"/>
              </a:rPr>
              <a:t>These cells use </a:t>
            </a:r>
            <a:r>
              <a:rPr lang="en-US" sz="3200" dirty="0" err="1">
                <a:solidFill>
                  <a:srgbClr val="2D0A90"/>
                </a:solidFill>
                <a:cs typeface="Arial" panose="020B0604020202020204" pitchFamily="34" charset="0"/>
              </a:rPr>
              <a:t>cytolytic</a:t>
            </a:r>
            <a:r>
              <a:rPr lang="en-US" sz="3200" dirty="0">
                <a:solidFill>
                  <a:srgbClr val="2D0A90"/>
                </a:solidFill>
                <a:cs typeface="Arial" panose="020B0604020202020204" pitchFamily="34" charset="0"/>
              </a:rPr>
              <a:t> mechanisms to kill those </a:t>
            </a:r>
            <a:r>
              <a:rPr lang="en-US" sz="3200" dirty="0" smtClean="0">
                <a:solidFill>
                  <a:srgbClr val="2D0A90"/>
                </a:solidFill>
                <a:cs typeface="Arial" panose="020B0604020202020204" pitchFamily="34" charset="0"/>
              </a:rPr>
              <a:t>organisms.</a:t>
            </a:r>
            <a:endParaRPr lang="en-US" sz="3200" dirty="0">
              <a:solidFill>
                <a:srgbClr val="2D0A90"/>
              </a:solidFill>
              <a:cs typeface="Arial" panose="020B0604020202020204" pitchFamily="34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541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solidFill>
                  <a:srgbClr val="4472C4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Antigen-Antibody </a:t>
            </a:r>
            <a:r>
              <a:rPr lang="en-US" sz="7200" dirty="0" smtClean="0">
                <a:solidFill>
                  <a:srgbClr val="4472C4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Reactions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2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45720"/>
            <a:ext cx="10971727" cy="665129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4000" b="1" i="0" u="none" strike="noStrike" baseline="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b="1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Immunofluorescence</a:t>
            </a:r>
          </a:p>
          <a:p>
            <a:pPr marL="0" indent="0" algn="ctr">
              <a:buNone/>
            </a:pPr>
            <a:endParaRPr lang="en-US" sz="4000" b="1" i="0" u="none" strike="noStrike" baseline="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0" i="0" u="none" strike="noStrike" baseline="0" dirty="0" smtClean="0">
                <a:solidFill>
                  <a:srgbClr val="000000"/>
                </a:solidFill>
                <a:latin typeface="Palatino"/>
              </a:rPr>
              <a:t>Fluorescence is the property of absorbing light rays of one wavelength and emitting rays with different wavelengths.</a:t>
            </a:r>
          </a:p>
          <a:p>
            <a:pPr marL="0" indent="0">
              <a:buNone/>
            </a:pPr>
            <a:endParaRPr lang="en-US" b="0" i="0" u="none" strike="noStrike" baseline="0" dirty="0" smtClean="0">
              <a:solidFill>
                <a:srgbClr val="000000"/>
              </a:solidFill>
              <a:latin typeface="Palatino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Palatino"/>
              </a:rPr>
              <a:t>Fluorescent dye con be attach to antibody molecules and made visible by ultraviolet light in fluorescence microscopy. </a:t>
            </a:r>
            <a:endParaRPr lang="en-US" b="0" i="0" u="none" strike="noStrike" baseline="0" dirty="0" smtClean="0">
              <a:solidFill>
                <a:srgbClr val="000000"/>
              </a:solidFill>
              <a:latin typeface="Palatino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b="0" i="0" u="none" strike="noStrike" baseline="0" dirty="0" smtClean="0">
              <a:solidFill>
                <a:srgbClr val="000000"/>
              </a:solidFill>
              <a:latin typeface="Palatino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0" i="0" u="none" strike="noStrike" baseline="0" dirty="0" smtClean="0">
                <a:solidFill>
                  <a:srgbClr val="000000"/>
                </a:solidFill>
                <a:latin typeface="Palatino"/>
              </a:rPr>
              <a:t> Serological reactions by the use of labeled antibodies to identify antigens of bacteria or viruses 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0" i="0" u="none" strike="noStrike" baseline="0" dirty="0" smtClean="0">
              <a:solidFill>
                <a:srgbClr val="000000"/>
              </a:solidFill>
              <a:latin typeface="Palatino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0" i="0" u="none" strike="noStrike" baseline="0" dirty="0" smtClean="0">
                <a:solidFill>
                  <a:srgbClr val="000000"/>
                </a:solidFill>
                <a:latin typeface="Palatino"/>
              </a:rPr>
              <a:t>The method is suitable for only qualitative reactions.  </a:t>
            </a:r>
          </a:p>
        </p:txBody>
      </p:sp>
    </p:spTree>
    <p:extLst>
      <p:ext uri="{BB962C8B-B14F-4D97-AF65-F5344CB8AC3E}">
        <p14:creationId xmlns:p14="http://schemas.microsoft.com/office/powerpoint/2010/main" val="87842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25004"/>
            <a:ext cx="10515600" cy="5751959"/>
          </a:xfrm>
        </p:spPr>
        <p:txBody>
          <a:bodyPr/>
          <a:lstStyle/>
          <a:p>
            <a:pPr marL="0" lvl="0" indent="0">
              <a:buNone/>
            </a:pPr>
            <a:r>
              <a:rPr lang="en-US" sz="3200" dirty="0" smtClean="0">
                <a:solidFill>
                  <a:srgbClr val="0070C0"/>
                </a:solidFill>
                <a:latin typeface="Palatino"/>
              </a:rPr>
              <a:t>The </a:t>
            </a:r>
            <a:r>
              <a:rPr lang="en-US" sz="3200" dirty="0">
                <a:solidFill>
                  <a:srgbClr val="0070C0"/>
                </a:solidFill>
                <a:latin typeface="Palatino"/>
              </a:rPr>
              <a:t>fluorescent antibody technique is used for</a:t>
            </a:r>
            <a:r>
              <a:rPr lang="en-US" sz="3200" dirty="0" smtClean="0">
                <a:solidFill>
                  <a:srgbClr val="0070C0"/>
                </a:solidFill>
                <a:latin typeface="Palatino"/>
              </a:rPr>
              <a:t>:</a:t>
            </a:r>
          </a:p>
          <a:p>
            <a:pPr marL="0" lvl="0" indent="0">
              <a:buNone/>
            </a:pPr>
            <a:endParaRPr lang="en-US" sz="3200" dirty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en-US" b="0" i="0" u="none" strike="noStrike" baseline="0" dirty="0" smtClean="0">
                <a:latin typeface="Palatino"/>
              </a:rPr>
              <a:t>Rapid serological diagnosis of number of bacteria.</a:t>
            </a:r>
          </a:p>
          <a:p>
            <a:pPr marL="0" indent="0">
              <a:buNone/>
            </a:pPr>
            <a:endParaRPr lang="en-US" dirty="0">
              <a:latin typeface="Palatino"/>
            </a:endParaRPr>
          </a:p>
          <a:p>
            <a:pPr marL="0" indent="0">
              <a:buNone/>
            </a:pPr>
            <a:r>
              <a:rPr lang="en-US" b="0" i="0" u="none" strike="noStrike" baseline="0" dirty="0" smtClean="0">
                <a:latin typeface="Palatino"/>
              </a:rPr>
              <a:t>2. Detection of </a:t>
            </a:r>
            <a:r>
              <a:rPr lang="en-US" b="0" i="0" u="none" strike="noStrike" baseline="0" dirty="0" err="1" smtClean="0">
                <a:latin typeface="Palatino"/>
              </a:rPr>
              <a:t>antitoxoplasma</a:t>
            </a:r>
            <a:r>
              <a:rPr lang="en-US" b="0" i="0" u="none" strike="noStrike" baseline="0" dirty="0" smtClean="0">
                <a:latin typeface="Palatino"/>
              </a:rPr>
              <a:t> antibody.</a:t>
            </a:r>
          </a:p>
          <a:p>
            <a:pPr marL="0" indent="0">
              <a:buNone/>
            </a:pPr>
            <a:endParaRPr lang="en-US" b="0" i="0" u="none" strike="noStrike" baseline="0" dirty="0" smtClean="0">
              <a:latin typeface="Palatino"/>
            </a:endParaRPr>
          </a:p>
          <a:p>
            <a:pPr marL="0" indent="0">
              <a:buNone/>
            </a:pPr>
            <a:r>
              <a:rPr lang="en-US" b="0" i="0" u="none" strike="noStrike" baseline="0" dirty="0" smtClean="0">
                <a:latin typeface="Palatino"/>
              </a:rPr>
              <a:t>3. Demonstration of </a:t>
            </a:r>
            <a:r>
              <a:rPr lang="en-US" b="0" i="0" u="none" strike="noStrike" baseline="0" dirty="0" err="1" smtClean="0">
                <a:latin typeface="Palatino"/>
              </a:rPr>
              <a:t>leptospira</a:t>
            </a:r>
            <a:r>
              <a:rPr lang="en-US" b="0" i="0" u="none" strike="noStrike" baseline="0" dirty="0" smtClean="0">
                <a:latin typeface="Palatino"/>
              </a:rPr>
              <a:t> in human and animal muscles.</a:t>
            </a:r>
          </a:p>
          <a:p>
            <a:pPr marL="0" indent="0">
              <a:buNone/>
            </a:pPr>
            <a:endParaRPr lang="en-US" b="0" i="0" u="none" strike="noStrike" baseline="0" dirty="0" smtClean="0">
              <a:latin typeface="Palatino"/>
            </a:endParaRPr>
          </a:p>
          <a:p>
            <a:pPr marL="0" indent="0">
              <a:buNone/>
            </a:pPr>
            <a:r>
              <a:rPr lang="en-US" b="0" i="0" u="none" strike="noStrike" baseline="0" dirty="0" smtClean="0">
                <a:latin typeface="Palatino"/>
              </a:rPr>
              <a:t>4. Detection of viruses in cells.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3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4546"/>
            <a:ext cx="10830059" cy="6439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i="0" u="none" strike="noStrike" baseline="0" dirty="0" smtClean="0">
                <a:latin typeface="Palatino"/>
              </a:rPr>
              <a:t>Types of fluorescent antibody methods are :</a:t>
            </a:r>
          </a:p>
          <a:p>
            <a:pPr marL="514350" indent="-514350">
              <a:buAutoNum type="alphaLcPeriod"/>
            </a:pPr>
            <a:r>
              <a:rPr lang="en-US" b="1" u="none" strike="noStrike" baseline="0" dirty="0" smtClean="0">
                <a:solidFill>
                  <a:srgbClr val="0070C0"/>
                </a:solidFill>
                <a:latin typeface="Palatino,Italic"/>
              </a:rPr>
              <a:t>Direct method </a:t>
            </a:r>
            <a:r>
              <a:rPr lang="en-US" b="0" i="0" u="none" strike="noStrike" baseline="0" dirty="0" smtClean="0">
                <a:latin typeface="Palatino"/>
              </a:rPr>
              <a:t>:It is commonly used for the detection of antigen by using of a known labeled antibody interact directly with unknown antigen .</a:t>
            </a:r>
          </a:p>
          <a:p>
            <a:pPr marL="514350" indent="-514350">
              <a:buAutoNum type="alphaLcPeriod"/>
            </a:pPr>
            <a:endParaRPr lang="en-US" b="0" i="0" u="none" strike="noStrike" baseline="0" dirty="0" smtClean="0">
              <a:latin typeface="Palatino"/>
            </a:endParaRPr>
          </a:p>
          <a:p>
            <a:pPr marL="514350" indent="-514350">
              <a:buAutoNum type="alphaLcPeriod"/>
            </a:pPr>
            <a:endParaRPr lang="en-US" b="0" i="0" u="none" strike="noStrike" baseline="0" dirty="0" smtClean="0">
              <a:latin typeface="Palatino"/>
            </a:endParaRPr>
          </a:p>
          <a:p>
            <a:pPr marL="514350" indent="-514350">
              <a:buAutoNum type="alphaLcPeriod"/>
            </a:pPr>
            <a:endParaRPr lang="en-US" b="0" i="0" u="none" strike="noStrike" baseline="0" dirty="0" smtClean="0">
              <a:latin typeface="Palatin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500" y="2498501"/>
            <a:ext cx="6717166" cy="40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9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Antigen-Antibody Reactions</a:t>
            </a:r>
            <a:endParaRPr lang="en-US" b="1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molecules of antigen and corresponding antibody are brought together in solution                combined with each others and may be an observable product.</a:t>
            </a:r>
          </a:p>
          <a:p>
            <a:endParaRPr lang="en-US" dirty="0" smtClean="0"/>
          </a:p>
          <a:p>
            <a:r>
              <a:rPr lang="en-US" dirty="0" smtClean="0"/>
              <a:t> The reaction formed between a specific epitope of antigen and </a:t>
            </a:r>
            <a:r>
              <a:rPr lang="en-US" dirty="0" err="1" smtClean="0"/>
              <a:t>paratope</a:t>
            </a:r>
            <a:r>
              <a:rPr lang="en-US" dirty="0" smtClean="0"/>
              <a:t> of antibody.</a:t>
            </a:r>
          </a:p>
          <a:p>
            <a:endParaRPr lang="en-US" dirty="0" smtClean="0"/>
          </a:p>
          <a:p>
            <a:r>
              <a:rPr lang="en-US" dirty="0" smtClean="0"/>
              <a:t>The Ag –</a:t>
            </a:r>
            <a:r>
              <a:rPr lang="en-US" dirty="0" err="1" smtClean="0"/>
              <a:t>Ab</a:t>
            </a:r>
            <a:r>
              <a:rPr lang="en-US" dirty="0" smtClean="0"/>
              <a:t> reactions are reversible and highly specific 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418080" y="2291969"/>
            <a:ext cx="978408" cy="2899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3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549" y="901521"/>
            <a:ext cx="10774251" cy="5275442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0070C0"/>
                </a:solidFill>
                <a:latin typeface="Palatino"/>
              </a:rPr>
              <a:t>b. </a:t>
            </a:r>
            <a:r>
              <a:rPr lang="en-US" dirty="0">
                <a:solidFill>
                  <a:srgbClr val="0070C0"/>
                </a:solidFill>
                <a:latin typeface="Palatino,Italic"/>
              </a:rPr>
              <a:t>Indirect method </a:t>
            </a:r>
            <a:r>
              <a:rPr lang="en-US" dirty="0">
                <a:solidFill>
                  <a:srgbClr val="0070C0"/>
                </a:solidFill>
                <a:latin typeface="Palatino"/>
              </a:rPr>
              <a:t>(double layer technique): </a:t>
            </a:r>
            <a:r>
              <a:rPr lang="en-US" dirty="0" smtClean="0">
                <a:solidFill>
                  <a:prstClr val="black"/>
                </a:solidFill>
                <a:latin typeface="Palatino"/>
              </a:rPr>
              <a:t>it is two stage process ,a known antigen attached to a slide , unknown serum is added 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prstClr val="black"/>
                </a:solidFill>
                <a:latin typeface="Palatino"/>
              </a:rPr>
              <a:t>               the preparation is washed               if the unknown serum antibody match the antigen              remain fix on the slide                              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prstClr val="black"/>
                </a:solidFill>
                <a:latin typeface="Palatino"/>
              </a:rPr>
              <a:t>Detected by adding florescent labile anti-immunoglobulin .</a:t>
            </a:r>
            <a:endParaRPr lang="en-US" dirty="0">
              <a:solidFill>
                <a:prstClr val="black"/>
              </a:solidFill>
              <a:latin typeface="Palatino"/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025716" y="2431725"/>
            <a:ext cx="798490" cy="393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555346" y="2431726"/>
            <a:ext cx="1004553" cy="5046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117592" y="306748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flipV="1">
            <a:off x="10170403" y="3054610"/>
            <a:ext cx="92727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2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911"/>
            <a:ext cx="10515600" cy="1068946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Palatino,Italic"/>
              </a:rPr>
              <a:t>Indirect method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312" y="1352282"/>
            <a:ext cx="9169757" cy="508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5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93183"/>
            <a:ext cx="10791423" cy="6503831"/>
          </a:xfrm>
        </p:spPr>
        <p:txBody>
          <a:bodyPr/>
          <a:lstStyle/>
          <a:p>
            <a:pPr marL="0" indent="0">
              <a:buNone/>
            </a:pPr>
            <a:endParaRPr lang="en-US" b="0" i="0" u="none" strike="noStrike" baseline="0" dirty="0" smtClean="0">
              <a:latin typeface="Palatino"/>
            </a:endParaRPr>
          </a:p>
          <a:p>
            <a:pPr marL="0" indent="0">
              <a:buNone/>
            </a:pPr>
            <a:r>
              <a:rPr lang="en-US" sz="3200" b="0" i="0" u="none" strike="noStrike" baseline="0" dirty="0" smtClean="0">
                <a:solidFill>
                  <a:srgbClr val="0070C0"/>
                </a:solidFill>
                <a:latin typeface="Palatino"/>
              </a:rPr>
              <a:t>c. </a:t>
            </a:r>
            <a:r>
              <a:rPr lang="en-US" sz="3200" b="1" i="0" u="none" strike="noStrike" baseline="0" dirty="0" smtClean="0">
                <a:solidFill>
                  <a:srgbClr val="0070C0"/>
                </a:solidFill>
                <a:latin typeface="Palatino"/>
              </a:rPr>
              <a:t>Sandwich technique</a:t>
            </a:r>
          </a:p>
          <a:p>
            <a:pPr marL="0" indent="0">
              <a:buNone/>
            </a:pPr>
            <a:endParaRPr lang="en-US" sz="3200" b="0" i="0" u="none" strike="noStrike" baseline="0" dirty="0" smtClean="0">
              <a:solidFill>
                <a:srgbClr val="0070C0"/>
              </a:solidFill>
              <a:latin typeface="Palatino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0" i="0" u="none" strike="noStrike" baseline="0" dirty="0" smtClean="0">
                <a:latin typeface="Palatino"/>
              </a:rPr>
              <a:t>Used for detection of antibody in tissue.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200" b="0" i="0" u="none" strike="noStrike" baseline="0" dirty="0" smtClean="0">
              <a:latin typeface="Palatino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0" i="0" u="none" strike="noStrike" baseline="0" dirty="0" smtClean="0">
                <a:latin typeface="Palatino"/>
              </a:rPr>
              <a:t>Tissue section is treated with dilute solution of antigen.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200" b="0" i="0" u="none" strike="noStrike" baseline="0" dirty="0" smtClean="0">
              <a:latin typeface="Palatino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0" i="0" u="none" strike="noStrike" baseline="0" dirty="0" smtClean="0">
                <a:latin typeface="Palatino"/>
              </a:rPr>
              <a:t>After washing (remove excess of antigen) section is exposed to fluorescein labelled antibodies.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6336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"/>
            <a:ext cx="10515600" cy="64651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b="1" i="0" u="none" strike="noStrike" baseline="0" dirty="0" smtClean="0">
              <a:solidFill>
                <a:srgbClr val="000DE6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500" b="1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Complement Dependent Serological Tests</a:t>
            </a:r>
            <a:endParaRPr lang="en-US" b="1" i="0" u="none" strike="noStrike" baseline="0" dirty="0" smtClean="0">
              <a:solidFill>
                <a:srgbClr val="000DE6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0" i="0" u="none" strike="noStrike" baseline="0" dirty="0" smtClean="0">
                <a:solidFill>
                  <a:srgbClr val="000000"/>
                </a:solidFill>
                <a:latin typeface="Palatino"/>
              </a:rPr>
              <a:t>1. Immune adherence test, i.e. some bacteria react with specific antibody in the presence of complement, aggregated and adhere to the cells,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Palatino"/>
              </a:rPr>
              <a:t>e.g.</a:t>
            </a:r>
            <a:r>
              <a:rPr lang="en-US" b="0" i="1" u="none" strike="noStrike" baseline="0" dirty="0" err="1" smtClean="0">
                <a:solidFill>
                  <a:srgbClr val="000000"/>
                </a:solidFill>
                <a:latin typeface="Palatino,Italic"/>
              </a:rPr>
              <a:t>Vibrio</a:t>
            </a:r>
            <a:r>
              <a:rPr lang="en-US" b="0" i="1" u="none" strike="noStrike" baseline="0" dirty="0" smtClean="0">
                <a:solidFill>
                  <a:srgbClr val="000000"/>
                </a:solidFill>
                <a:latin typeface="Palatino,Italic"/>
              </a:rPr>
              <a:t> </a:t>
            </a:r>
            <a:r>
              <a:rPr lang="en-US" b="0" i="1" u="none" strike="noStrike" baseline="0" dirty="0" err="1" smtClean="0">
                <a:solidFill>
                  <a:srgbClr val="000000"/>
                </a:solidFill>
                <a:latin typeface="Palatino,Italic"/>
              </a:rPr>
              <a:t>cholerae</a:t>
            </a:r>
            <a:r>
              <a:rPr lang="en-US" b="0" i="1" u="none" strike="noStrike" baseline="0" dirty="0" smtClean="0">
                <a:solidFill>
                  <a:srgbClr val="000000"/>
                </a:solidFill>
                <a:latin typeface="Palatino,Italic"/>
              </a:rPr>
              <a:t>, </a:t>
            </a:r>
            <a:r>
              <a:rPr lang="en-US" b="0" i="1" u="none" strike="noStrike" baseline="0" dirty="0" err="1" smtClean="0">
                <a:solidFill>
                  <a:srgbClr val="000000"/>
                </a:solidFill>
                <a:latin typeface="Palatino,Italic"/>
              </a:rPr>
              <a:t>Treponema</a:t>
            </a:r>
            <a:r>
              <a:rPr lang="en-US" b="0" i="1" u="none" strike="noStrike" baseline="0" dirty="0" smtClean="0">
                <a:solidFill>
                  <a:srgbClr val="000000"/>
                </a:solidFill>
                <a:latin typeface="Palatino,Italic"/>
              </a:rPr>
              <a:t> </a:t>
            </a:r>
            <a:r>
              <a:rPr lang="en-US" b="0" i="1" u="none" strike="noStrike" baseline="0" dirty="0" err="1" smtClean="0">
                <a:solidFill>
                  <a:srgbClr val="000000"/>
                </a:solidFill>
                <a:latin typeface="Palatino,Italic"/>
              </a:rPr>
              <a:t>pallidum</a:t>
            </a:r>
            <a:r>
              <a:rPr lang="en-US" b="0" i="1" u="none" strike="noStrike" baseline="0" dirty="0" smtClean="0">
                <a:solidFill>
                  <a:srgbClr val="000000"/>
                </a:solidFill>
                <a:latin typeface="Palatino,Italic"/>
              </a:rPr>
              <a:t>.</a:t>
            </a:r>
          </a:p>
          <a:p>
            <a:pPr marL="0" indent="0">
              <a:buNone/>
            </a:pPr>
            <a:endParaRPr lang="en-US" b="0" i="1" u="none" strike="noStrike" baseline="0" dirty="0" smtClean="0">
              <a:solidFill>
                <a:srgbClr val="000000"/>
              </a:solidFill>
              <a:latin typeface="Palatino,Italic"/>
            </a:endParaRPr>
          </a:p>
          <a:p>
            <a:pPr marL="0" indent="0">
              <a:buNone/>
            </a:pPr>
            <a:r>
              <a:rPr lang="en-US" b="0" i="0" u="none" strike="noStrike" baseline="0" dirty="0" smtClean="0">
                <a:solidFill>
                  <a:srgbClr val="000000"/>
                </a:solidFill>
                <a:latin typeface="Palatino"/>
              </a:rPr>
              <a:t>2. Complement fixation test.</a:t>
            </a:r>
          </a:p>
          <a:p>
            <a:pPr marL="0" indent="0">
              <a:buNone/>
            </a:pPr>
            <a:endParaRPr lang="en-US" b="0" i="0" u="none" strike="noStrike" baseline="0" dirty="0" smtClean="0">
              <a:solidFill>
                <a:srgbClr val="000000"/>
              </a:solidFill>
              <a:latin typeface="Palatino"/>
            </a:endParaRPr>
          </a:p>
          <a:p>
            <a:pPr marL="0" indent="0">
              <a:buNone/>
            </a:pPr>
            <a:r>
              <a:rPr lang="en-US" b="0" i="0" u="none" strike="noStrike" baseline="0" dirty="0" smtClean="0">
                <a:solidFill>
                  <a:srgbClr val="000000"/>
                </a:solidFill>
                <a:latin typeface="Palatino"/>
              </a:rPr>
              <a:t>3. Conglutinating complement absorption.</a:t>
            </a:r>
          </a:p>
          <a:p>
            <a:pPr marL="0" indent="0">
              <a:buNone/>
            </a:pPr>
            <a:endParaRPr lang="en-US" b="0" i="0" u="none" strike="noStrike" baseline="0" dirty="0" smtClean="0">
              <a:solidFill>
                <a:srgbClr val="000000"/>
              </a:solidFill>
              <a:latin typeface="Palatino"/>
            </a:endParaRPr>
          </a:p>
          <a:p>
            <a:pPr marL="0" indent="0">
              <a:buNone/>
            </a:pPr>
            <a:r>
              <a:rPr lang="en-US" b="0" i="0" u="none" strike="noStrike" baseline="0" dirty="0" smtClean="0">
                <a:solidFill>
                  <a:srgbClr val="000000"/>
                </a:solidFill>
                <a:latin typeface="Palatino"/>
              </a:rPr>
              <a:t>4. Immobilization test, e.g. </a:t>
            </a:r>
            <a:r>
              <a:rPr lang="en-US" b="0" i="1" u="none" strike="noStrike" baseline="0" dirty="0" err="1" smtClean="0">
                <a:solidFill>
                  <a:srgbClr val="000000"/>
                </a:solidFill>
                <a:latin typeface="Palatino,Italic"/>
              </a:rPr>
              <a:t>Treponema</a:t>
            </a:r>
            <a:r>
              <a:rPr lang="en-US" b="0" i="1" u="none" strike="noStrike" baseline="0" dirty="0" smtClean="0">
                <a:solidFill>
                  <a:srgbClr val="000000"/>
                </a:solidFill>
                <a:latin typeface="Palatino,Italic"/>
              </a:rPr>
              <a:t> </a:t>
            </a:r>
            <a:r>
              <a:rPr lang="en-US" b="0" i="1" u="none" strike="noStrike" baseline="0" dirty="0" err="1" smtClean="0">
                <a:solidFill>
                  <a:srgbClr val="000000"/>
                </a:solidFill>
                <a:latin typeface="Palatino,Italic"/>
              </a:rPr>
              <a:t>pallidum</a:t>
            </a:r>
            <a:r>
              <a:rPr lang="en-US" b="0" i="1" u="none" strike="noStrike" baseline="0" dirty="0" smtClean="0">
                <a:solidFill>
                  <a:srgbClr val="000000"/>
                </a:solidFill>
                <a:latin typeface="Palatino,Italic"/>
              </a:rPr>
              <a:t>.</a:t>
            </a:r>
          </a:p>
          <a:p>
            <a:pPr marL="0" indent="0">
              <a:buNone/>
            </a:pPr>
            <a:endParaRPr lang="en-US" b="0" i="1" u="none" strike="noStrike" baseline="0" dirty="0" smtClean="0">
              <a:solidFill>
                <a:srgbClr val="000000"/>
              </a:solidFill>
              <a:latin typeface="Palatino,Italic"/>
            </a:endParaRPr>
          </a:p>
          <a:p>
            <a:pPr marL="0" indent="0">
              <a:buNone/>
            </a:pPr>
            <a:r>
              <a:rPr lang="en-US" b="0" i="0" u="none" strike="noStrike" baseline="0" dirty="0" smtClean="0">
                <a:solidFill>
                  <a:srgbClr val="000000"/>
                </a:solidFill>
                <a:latin typeface="Palatino"/>
              </a:rPr>
              <a:t>5.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Palatino"/>
              </a:rPr>
              <a:t>Cytolytic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Palatino"/>
              </a:rPr>
              <a:t> or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Palatino"/>
              </a:rPr>
              <a:t>cytocidal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Palatino"/>
              </a:rPr>
              <a:t> test, e.g. </a:t>
            </a:r>
            <a:r>
              <a:rPr lang="en-US" b="0" i="1" u="none" strike="noStrike" baseline="0" dirty="0" smtClean="0">
                <a:solidFill>
                  <a:srgbClr val="000000"/>
                </a:solidFill>
                <a:latin typeface="Palatino,Italic"/>
              </a:rPr>
              <a:t>Vibrio </a:t>
            </a:r>
            <a:r>
              <a:rPr lang="en-US" b="0" i="1" u="none" strike="noStrike" baseline="0" dirty="0" err="1" smtClean="0">
                <a:solidFill>
                  <a:srgbClr val="000000"/>
                </a:solidFill>
                <a:latin typeface="Palatino,Italic"/>
              </a:rPr>
              <a:t>cholerae</a:t>
            </a:r>
            <a:r>
              <a:rPr lang="en-US" b="0" i="1" u="none" strike="noStrike" baseline="0" dirty="0" smtClean="0">
                <a:solidFill>
                  <a:srgbClr val="000000"/>
                </a:solidFill>
                <a:latin typeface="Palatino,Italic"/>
              </a:rPr>
              <a:t>.</a:t>
            </a:r>
          </a:p>
          <a:p>
            <a:pPr marL="0" indent="0">
              <a:buNone/>
            </a:pPr>
            <a:endParaRPr lang="en-US" b="0" i="1" u="none" strike="noStrike" baseline="0" dirty="0" smtClean="0">
              <a:solidFill>
                <a:srgbClr val="000000"/>
              </a:solidFill>
              <a:latin typeface="Palatino,Italic"/>
            </a:endParaRPr>
          </a:p>
          <a:p>
            <a:pPr marL="0" indent="0">
              <a:buNone/>
            </a:pPr>
            <a:r>
              <a:rPr lang="en-US" b="0" i="0" u="none" strike="noStrike" baseline="0" dirty="0" smtClean="0">
                <a:solidFill>
                  <a:srgbClr val="000000"/>
                </a:solidFill>
                <a:latin typeface="Palatino"/>
              </a:rPr>
              <a:t>6.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Palatino"/>
              </a:rPr>
              <a:t>Opsonization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Palatino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72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0455"/>
            <a:ext cx="10515600" cy="88864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ELISA   </a:t>
            </a:r>
            <a:r>
              <a:rPr lang="en-US" b="1" dirty="0" smtClean="0">
                <a:solidFill>
                  <a:srgbClr val="FF0000"/>
                </a:solidFill>
              </a:rPr>
              <a:t>Enzyme-Linked </a:t>
            </a:r>
            <a:r>
              <a:rPr lang="en-US" b="1" dirty="0" err="1" smtClean="0">
                <a:solidFill>
                  <a:srgbClr val="FF0000"/>
                </a:solidFill>
              </a:rPr>
              <a:t>ImmunoSorbent</a:t>
            </a:r>
            <a:r>
              <a:rPr lang="en-US" b="1" dirty="0" smtClean="0">
                <a:solidFill>
                  <a:srgbClr val="FF0000"/>
                </a:solidFill>
              </a:rPr>
              <a:t> Assay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6524"/>
            <a:ext cx="10515600" cy="522882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An ELISA test uses components of the immune system (such as </a:t>
            </a:r>
            <a:r>
              <a:rPr lang="en-US" sz="3200" dirty="0" err="1" smtClean="0"/>
              <a:t>IgG</a:t>
            </a:r>
            <a:r>
              <a:rPr lang="en-US" sz="3200" dirty="0" smtClean="0"/>
              <a:t> or </a:t>
            </a:r>
            <a:r>
              <a:rPr lang="en-US" sz="3200" dirty="0" err="1" smtClean="0"/>
              <a:t>IgM</a:t>
            </a:r>
            <a:r>
              <a:rPr lang="en-US" sz="3200" dirty="0" smtClean="0"/>
              <a:t> antibodies) and chemicals for the detection of immune responses in the body (for example, to infectious microbes).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The ELISA test involves an enzyme (a protein that catalyzes a biochemical reaction).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It also involves an antibody or antigen (immunologic molecules).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prstClr val="black"/>
                </a:solidFill>
              </a:rPr>
              <a:t>The  </a:t>
            </a:r>
            <a:r>
              <a:rPr lang="en-US" sz="3200" dirty="0">
                <a:solidFill>
                  <a:prstClr val="black"/>
                </a:solidFill>
              </a:rPr>
              <a:t>test </a:t>
            </a:r>
            <a:r>
              <a:rPr lang="en-US" sz="3200" dirty="0" smtClean="0">
                <a:solidFill>
                  <a:prstClr val="black"/>
                </a:solidFill>
              </a:rPr>
              <a:t>depend on color </a:t>
            </a:r>
            <a:r>
              <a:rPr lang="en-US" sz="3200" dirty="0">
                <a:solidFill>
                  <a:prstClr val="black"/>
                </a:solidFill>
              </a:rPr>
              <a:t>change to identify a substance</a:t>
            </a:r>
            <a:r>
              <a:rPr lang="en-US" sz="3200" dirty="0" smtClean="0">
                <a:solidFill>
                  <a:prstClr val="black"/>
                </a:solidFill>
              </a:rPr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US" sz="3200" dirty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6272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0318" y="837127"/>
            <a:ext cx="7791363" cy="526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5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2428"/>
            <a:ext cx="10984606" cy="5584535"/>
          </a:xfrm>
        </p:spPr>
        <p:txBody>
          <a:bodyPr/>
          <a:lstStyle/>
          <a:p>
            <a:pPr marL="0" lvl="0" indent="0">
              <a:buNone/>
            </a:pPr>
            <a:r>
              <a:rPr lang="en-US" sz="4800" b="1" dirty="0">
                <a:solidFill>
                  <a:srgbClr val="FF0000"/>
                </a:solidFill>
                <a:latin typeface="Calibri Light" panose="020F0302020204030204"/>
              </a:rPr>
              <a:t>Principle of the test </a:t>
            </a:r>
            <a:r>
              <a:rPr lang="en-US" sz="4800" b="1" dirty="0" smtClean="0">
                <a:solidFill>
                  <a:srgbClr val="FF0000"/>
                </a:solidFill>
                <a:latin typeface="Calibri Light" panose="020F0302020204030204"/>
              </a:rPr>
              <a:t>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smtClean="0">
                <a:solidFill>
                  <a:prstClr val="black"/>
                </a:solidFill>
              </a:rPr>
              <a:t>Antigens </a:t>
            </a:r>
            <a:r>
              <a:rPr lang="en-US" sz="3200" dirty="0">
                <a:solidFill>
                  <a:prstClr val="black"/>
                </a:solidFill>
              </a:rPr>
              <a:t>from the sample are attached to a surface. </a:t>
            </a:r>
            <a:endParaRPr lang="en-US" sz="3200" dirty="0" smtClean="0">
              <a:solidFill>
                <a:prstClr val="black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smtClean="0">
                <a:solidFill>
                  <a:prstClr val="black"/>
                </a:solidFill>
              </a:rPr>
              <a:t>Then</a:t>
            </a:r>
            <a:r>
              <a:rPr lang="en-US" sz="3200" dirty="0">
                <a:solidFill>
                  <a:prstClr val="black"/>
                </a:solidFill>
              </a:rPr>
              <a:t>, a further specific antibody is applied over the </a:t>
            </a:r>
            <a:r>
              <a:rPr lang="en-US" sz="3200" dirty="0" smtClean="0">
                <a:solidFill>
                  <a:prstClr val="black"/>
                </a:solidFill>
              </a:rPr>
              <a:t>surface</a:t>
            </a:r>
          </a:p>
          <a:p>
            <a:pPr marL="0" lvl="0" indent="0">
              <a:buNone/>
            </a:pPr>
            <a:r>
              <a:rPr lang="en-US" sz="3200" dirty="0" smtClean="0">
                <a:solidFill>
                  <a:prstClr val="black"/>
                </a:solidFill>
              </a:rPr>
              <a:t>               bind </a:t>
            </a:r>
            <a:r>
              <a:rPr lang="en-US" sz="3200" dirty="0">
                <a:solidFill>
                  <a:prstClr val="black"/>
                </a:solidFill>
              </a:rPr>
              <a:t>to the antigen. </a:t>
            </a:r>
            <a:endParaRPr lang="en-US" sz="3200" dirty="0" smtClean="0">
              <a:solidFill>
                <a:prstClr val="black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smtClean="0">
                <a:solidFill>
                  <a:prstClr val="black"/>
                </a:solidFill>
              </a:rPr>
              <a:t>This </a:t>
            </a:r>
            <a:r>
              <a:rPr lang="en-US" sz="3200" dirty="0">
                <a:solidFill>
                  <a:prstClr val="black"/>
                </a:solidFill>
              </a:rPr>
              <a:t>antibody is linked to an enzyme, and, in the final step, a substance containing the enzyme's </a:t>
            </a:r>
            <a:r>
              <a:rPr lang="en-US" sz="3200" dirty="0">
                <a:hlinkClick r:id="rId2" tooltip="Enzyme substrate"/>
              </a:rPr>
              <a:t>substrate</a:t>
            </a:r>
            <a:r>
              <a:rPr lang="en-US" sz="3200" dirty="0"/>
              <a:t> </a:t>
            </a:r>
            <a:r>
              <a:rPr lang="en-US" sz="3200" dirty="0">
                <a:solidFill>
                  <a:prstClr val="black"/>
                </a:solidFill>
              </a:rPr>
              <a:t>is added. </a:t>
            </a:r>
            <a:endParaRPr lang="en-US" sz="3200" dirty="0" smtClean="0">
              <a:solidFill>
                <a:prstClr val="black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smtClean="0">
                <a:solidFill>
                  <a:prstClr val="black"/>
                </a:solidFill>
              </a:rPr>
              <a:t>The </a:t>
            </a:r>
            <a:r>
              <a:rPr lang="en-US" sz="3200" dirty="0">
                <a:solidFill>
                  <a:prstClr val="black"/>
                </a:solidFill>
              </a:rPr>
              <a:t>subsequent reaction produces a detectable signal, most commonly a color change in the substrate.</a:t>
            </a:r>
          </a:p>
          <a:p>
            <a:endParaRPr lang="en-US" sz="3200" dirty="0"/>
          </a:p>
        </p:txBody>
      </p:sp>
      <p:sp>
        <p:nvSpPr>
          <p:cNvPr id="4" name="Right Arrow 3"/>
          <p:cNvSpPr/>
          <p:nvPr/>
        </p:nvSpPr>
        <p:spPr>
          <a:xfrm>
            <a:off x="1228173" y="249850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4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5" y="167425"/>
            <a:ext cx="10954555" cy="6009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dirty="0" smtClean="0">
                <a:solidFill>
                  <a:srgbClr val="0070C0"/>
                </a:solidFill>
              </a:rPr>
              <a:t>Types of ELISA tests</a:t>
            </a:r>
          </a:p>
          <a:p>
            <a:pPr marL="0" indent="0">
              <a:buNone/>
            </a:pPr>
            <a:endParaRPr lang="en-US" sz="3500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Direct ELISA</a:t>
            </a:r>
            <a:r>
              <a:rPr lang="en-US" dirty="0" smtClean="0"/>
              <a:t>: attachment of an antigen to a plate           enzyme-labeled antibody that can react with the antigen 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Indirect ELISA</a:t>
            </a:r>
            <a:r>
              <a:rPr lang="en-US" dirty="0" smtClean="0"/>
              <a:t>: attachment of an antigen to a plate               an </a:t>
            </a:r>
            <a:r>
              <a:rPr lang="en-US" dirty="0" err="1" smtClean="0"/>
              <a:t>nlabeled</a:t>
            </a:r>
            <a:r>
              <a:rPr lang="en-US" dirty="0" smtClean="0"/>
              <a:t> or primary antibody followed by an enzyme-labeled antibody that can react with both the primary antibody and substrate.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Sandwich ELISA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Competitive ELISA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8139448" y="1535293"/>
            <a:ext cx="682580" cy="303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8480738" y="2792525"/>
            <a:ext cx="811369" cy="3606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6823"/>
            <a:ext cx="10515600" cy="5473521"/>
          </a:xfrm>
        </p:spPr>
      </p:pic>
    </p:spTree>
    <p:extLst>
      <p:ext uri="{BB962C8B-B14F-4D97-AF65-F5344CB8AC3E}">
        <p14:creationId xmlns:p14="http://schemas.microsoft.com/office/powerpoint/2010/main" val="243807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63638"/>
            <a:ext cx="10515600" cy="5962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00B050"/>
                </a:solidFill>
              </a:rPr>
              <a:t>What is the use of an ELISA test?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ELISA tests are primarily used for the detection of proteins (as opposed to small molecules and ions such as glucose and potassium).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The substances detected by ELISA tests can include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Hormones.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viral antigens (</a:t>
            </a:r>
            <a:r>
              <a:rPr lang="en-US" sz="3200" dirty="0" smtClean="0">
                <a:hlinkClick r:id="rId2"/>
              </a:rPr>
              <a:t>dengue fever</a:t>
            </a:r>
            <a:r>
              <a:rPr lang="en-US" sz="3200" dirty="0" smtClean="0"/>
              <a:t>, for example).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 bacterial antigens (</a:t>
            </a:r>
            <a:r>
              <a:rPr lang="en-US" sz="3200" dirty="0" smtClean="0">
                <a:hlinkClick r:id="rId3"/>
              </a:rPr>
              <a:t>TB</a:t>
            </a:r>
            <a:r>
              <a:rPr lang="en-US" sz="3200" dirty="0" smtClean="0"/>
              <a:t>, for example).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and antibodies that the body has made in response to infection (antibodies to </a:t>
            </a:r>
            <a:r>
              <a:rPr lang="en-US" sz="3200" dirty="0" smtClean="0">
                <a:hlinkClick r:id="rId4"/>
              </a:rPr>
              <a:t>hepatitis B</a:t>
            </a:r>
            <a:r>
              <a:rPr lang="en-US" sz="3200" dirty="0" smtClean="0"/>
              <a:t>, for example) or vaccination.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798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365" y="90152"/>
            <a:ext cx="11487955" cy="6478073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endParaRPr lang="en-US" sz="3200" b="1" dirty="0" smtClean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r>
              <a:rPr lang="en-US" sz="3500" b="1" dirty="0" smtClean="0">
                <a:solidFill>
                  <a:srgbClr val="FF0000"/>
                </a:solidFill>
              </a:rPr>
              <a:t>General </a:t>
            </a:r>
            <a:r>
              <a:rPr lang="en-US" sz="3500" b="1" dirty="0">
                <a:solidFill>
                  <a:srgbClr val="FF0000"/>
                </a:solidFill>
              </a:rPr>
              <a:t>feature of antigen antibody </a:t>
            </a:r>
            <a:r>
              <a:rPr lang="en-US" sz="3500" b="1" dirty="0" smtClean="0">
                <a:solidFill>
                  <a:srgbClr val="FF0000"/>
                </a:solidFill>
              </a:rPr>
              <a:t>reactions</a:t>
            </a:r>
          </a:p>
          <a:p>
            <a:pPr marL="0" indent="0" fontAlgn="base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514350" indent="-514350" fontAlgn="base">
              <a:buFont typeface="+mj-lt"/>
              <a:buAutoNum type="arabicPeriod"/>
            </a:pPr>
            <a:r>
              <a:rPr lang="en-US" sz="3000" dirty="0">
                <a:cs typeface="Times New Roman" panose="02020603050405020304" pitchFamily="18" charset="0"/>
              </a:rPr>
              <a:t>The reaction is specific; an antigen combines only with its homologous antibody </a:t>
            </a:r>
            <a:r>
              <a:rPr lang="en-US" sz="3000" dirty="0" smtClean="0">
                <a:cs typeface="Times New Roman" panose="02020603050405020304" pitchFamily="18" charset="0"/>
              </a:rPr>
              <a:t>,however </a:t>
            </a:r>
            <a:r>
              <a:rPr lang="en-US" sz="3000" dirty="0">
                <a:cs typeface="Times New Roman" panose="02020603050405020304" pitchFamily="18" charset="0"/>
              </a:rPr>
              <a:t>is not absolute and cross reactions may occur due to antigenic </a:t>
            </a:r>
            <a:r>
              <a:rPr lang="en-US" sz="3000" dirty="0" smtClean="0">
                <a:cs typeface="Times New Roman" panose="02020603050405020304" pitchFamily="18" charset="0"/>
              </a:rPr>
              <a:t>similarity.</a:t>
            </a:r>
          </a:p>
          <a:p>
            <a:pPr marL="514350" indent="-514350" fontAlgn="base">
              <a:buFont typeface="+mj-lt"/>
              <a:buAutoNum type="arabicPeriod"/>
            </a:pPr>
            <a:endParaRPr lang="en-US" sz="3000" dirty="0">
              <a:cs typeface="Times New Roman" panose="02020603050405020304" pitchFamily="18" charset="0"/>
            </a:endParaRPr>
          </a:p>
          <a:p>
            <a:pPr marL="514350" indent="-514350" fontAlgn="base">
              <a:buFont typeface="+mj-lt"/>
              <a:buAutoNum type="arabicPeriod"/>
            </a:pPr>
            <a:r>
              <a:rPr lang="en-US" sz="3000" dirty="0">
                <a:cs typeface="Times New Roman" panose="02020603050405020304" pitchFamily="18" charset="0"/>
              </a:rPr>
              <a:t>Entire molecules react and not fragment</a:t>
            </a:r>
            <a:r>
              <a:rPr lang="en-US" sz="3000" dirty="0" smtClean="0">
                <a:cs typeface="Times New Roman" panose="02020603050405020304" pitchFamily="18" charset="0"/>
              </a:rPr>
              <a:t>.</a:t>
            </a:r>
          </a:p>
          <a:p>
            <a:pPr marL="514350" indent="-514350" fontAlgn="base">
              <a:buFont typeface="+mj-lt"/>
              <a:buAutoNum type="arabicPeriod"/>
            </a:pPr>
            <a:endParaRPr lang="en-US" sz="3000" dirty="0">
              <a:cs typeface="Times New Roman" panose="02020603050405020304" pitchFamily="18" charset="0"/>
            </a:endParaRPr>
          </a:p>
          <a:p>
            <a:pPr marL="514350" indent="-514350" fontAlgn="base">
              <a:buFont typeface="+mj-lt"/>
              <a:buAutoNum type="arabicPeriod"/>
            </a:pPr>
            <a:r>
              <a:rPr lang="en-US" sz="3000" dirty="0">
                <a:cs typeface="Times New Roman" panose="02020603050405020304" pitchFamily="18" charset="0"/>
              </a:rPr>
              <a:t>There is no denaturation of the antigen or the antibody during the reaction</a:t>
            </a:r>
            <a:r>
              <a:rPr lang="en-US" sz="3000" dirty="0" smtClean="0">
                <a:cs typeface="Times New Roman" panose="02020603050405020304" pitchFamily="18" charset="0"/>
              </a:rPr>
              <a:t>.</a:t>
            </a:r>
          </a:p>
          <a:p>
            <a:pPr marL="514350" indent="-514350" fontAlgn="base">
              <a:buFont typeface="+mj-lt"/>
              <a:buAutoNum type="arabicPeriod"/>
            </a:pPr>
            <a:endParaRPr lang="en-US" sz="3000" dirty="0">
              <a:cs typeface="Times New Roman" panose="02020603050405020304" pitchFamily="18" charset="0"/>
            </a:endParaRPr>
          </a:p>
          <a:p>
            <a:pPr marL="514350" indent="-514350" fontAlgn="base">
              <a:buFont typeface="+mj-lt"/>
              <a:buAutoNum type="arabicPeriod"/>
            </a:pPr>
            <a:r>
              <a:rPr lang="en-US" sz="3000" dirty="0">
                <a:cs typeface="Times New Roman" panose="02020603050405020304" pitchFamily="18" charset="0"/>
              </a:rPr>
              <a:t>The combination occurs at the </a:t>
            </a:r>
            <a:r>
              <a:rPr lang="en-US" sz="3000" dirty="0" smtClean="0">
                <a:cs typeface="Times New Roman" panose="02020603050405020304" pitchFamily="18" charset="0"/>
              </a:rPr>
              <a:t>surface.</a:t>
            </a:r>
          </a:p>
          <a:p>
            <a:pPr marL="514350" indent="-514350" fontAlgn="base">
              <a:buFont typeface="+mj-lt"/>
              <a:buAutoNum type="arabicPeriod"/>
            </a:pPr>
            <a:endParaRPr lang="en-US" sz="3000" dirty="0">
              <a:cs typeface="Times New Roman" panose="02020603050405020304" pitchFamily="18" charset="0"/>
            </a:endParaRPr>
          </a:p>
          <a:p>
            <a:pPr marL="514350" indent="-514350" fontAlgn="base">
              <a:buFont typeface="+mj-lt"/>
              <a:buAutoNum type="arabicPeriod"/>
            </a:pPr>
            <a:r>
              <a:rPr lang="en-US" sz="3000" dirty="0">
                <a:cs typeface="Times New Roman" panose="02020603050405020304" pitchFamily="18" charset="0"/>
              </a:rPr>
              <a:t>The combination is firm </a:t>
            </a:r>
            <a:r>
              <a:rPr lang="en-US" sz="3000">
                <a:cs typeface="Times New Roman" panose="02020603050405020304" pitchFamily="18" charset="0"/>
              </a:rPr>
              <a:t>and </a:t>
            </a:r>
            <a:r>
              <a:rPr lang="en-US" sz="3000" smtClean="0">
                <a:cs typeface="Times New Roman" panose="02020603050405020304" pitchFamily="18" charset="0"/>
              </a:rPr>
              <a:t>reversible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8685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59854"/>
            <a:ext cx="10515600" cy="5417109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0B050"/>
                </a:solidFill>
              </a:rPr>
              <a:t>      Advantages of ELISA test </a:t>
            </a:r>
          </a:p>
          <a:p>
            <a:pPr marL="0" indent="0">
              <a:buNone/>
            </a:pPr>
            <a:endParaRPr lang="en-US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ELISA tests are generally good and accurate tests.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They are considered highly sensitive and specific compare with other methods used for the detection of substances in the body.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 ELISA testing method is more easier than older laboratory techniques, which often required radioactive materials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8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b="1" dirty="0">
                <a:solidFill>
                  <a:srgbClr val="1E4778"/>
                </a:solidFill>
                <a:latin typeface="Calibri"/>
                <a:cs typeface="Times New Roman" panose="02020603050405020304" pitchFamily="18" charset="0"/>
              </a:rPr>
              <a:t>Types of Antigen-antibody reactions: </a:t>
            </a:r>
            <a:r>
              <a:rPr lang="en-US" altLang="en-US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/>
            </a:r>
            <a:br>
              <a:rPr lang="en-US" altLang="en-US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lvl="1" indent="-28575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altLang="en-US" sz="3200" b="1" dirty="0">
                <a:solidFill>
                  <a:srgbClr val="C4004F"/>
                </a:solidFill>
                <a:cs typeface="Arial" panose="020B0604020202020204" pitchFamily="34" charset="0"/>
              </a:rPr>
              <a:t>Precipitation</a:t>
            </a:r>
          </a:p>
          <a:p>
            <a:pPr marL="742950" lvl="1" indent="-28575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altLang="en-US" sz="3200" b="1" dirty="0">
                <a:solidFill>
                  <a:srgbClr val="C4004F"/>
                </a:solidFill>
                <a:cs typeface="Arial" panose="020B0604020202020204" pitchFamily="34" charset="0"/>
              </a:rPr>
              <a:t>Agglutination</a:t>
            </a:r>
          </a:p>
          <a:p>
            <a:pPr marL="742950" lvl="1" indent="-28575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altLang="en-US" sz="3200" b="1" dirty="0">
                <a:solidFill>
                  <a:srgbClr val="C4004F"/>
                </a:solidFill>
                <a:cs typeface="Arial" panose="020B0604020202020204" pitchFamily="34" charset="0"/>
              </a:rPr>
              <a:t>Neutralization (Antitoxins)</a:t>
            </a:r>
          </a:p>
          <a:p>
            <a:pPr marL="742950" lvl="1" indent="-28575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altLang="en-US" sz="3200" b="1" dirty="0" err="1">
                <a:solidFill>
                  <a:srgbClr val="C4004F"/>
                </a:solidFill>
                <a:cs typeface="Arial" panose="020B0604020202020204" pitchFamily="34" charset="0"/>
              </a:rPr>
              <a:t>Opsonization</a:t>
            </a:r>
            <a:endParaRPr lang="en-US" altLang="en-US" sz="3200" b="1" dirty="0">
              <a:solidFill>
                <a:srgbClr val="C4004F"/>
              </a:solidFill>
              <a:cs typeface="Arial" panose="020B0604020202020204" pitchFamily="34" charset="0"/>
            </a:endParaRP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altLang="en-US" sz="3200" b="1" dirty="0">
                <a:solidFill>
                  <a:srgbClr val="C4004F"/>
                </a:solidFill>
                <a:cs typeface="Arial" panose="020B0604020202020204" pitchFamily="34" charset="0"/>
              </a:rPr>
              <a:t>Antibody-</a:t>
            </a:r>
            <a:r>
              <a:rPr lang="en-US" altLang="en-US" sz="3200" b="1" dirty="0" err="1">
                <a:solidFill>
                  <a:srgbClr val="C4004F"/>
                </a:solidFill>
                <a:cs typeface="Arial" panose="020B0604020202020204" pitchFamily="34" charset="0"/>
              </a:rPr>
              <a:t>dependant</a:t>
            </a:r>
            <a:r>
              <a:rPr lang="en-US" altLang="en-US" sz="3200" b="1" dirty="0">
                <a:solidFill>
                  <a:srgbClr val="C4004F"/>
                </a:solidFill>
                <a:cs typeface="Arial" panose="020B0604020202020204" pitchFamily="34" charset="0"/>
              </a:rPr>
              <a:t> cell-mediated cytotoxicity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64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56068"/>
          </a:xfrm>
        </p:spPr>
        <p:txBody>
          <a:bodyPr/>
          <a:lstStyle/>
          <a:p>
            <a:r>
              <a:rPr lang="en-US" altLang="en-US" sz="3600" b="1" dirty="0">
                <a:solidFill>
                  <a:srgbClr val="C4004F"/>
                </a:solidFill>
                <a:latin typeface="Calibri"/>
                <a:cs typeface="Times New Roman" panose="02020603050405020304" pitchFamily="18" charset="0"/>
              </a:rPr>
              <a:t>PRECIPITATION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34096"/>
            <a:ext cx="10515600" cy="5442867"/>
          </a:xfrm>
        </p:spPr>
        <p:txBody>
          <a:bodyPr>
            <a:normAutofit fontScale="92500" lnSpcReduction="10000"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3000" dirty="0" smtClean="0">
              <a:solidFill>
                <a:srgbClr val="1F0761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2060"/>
                </a:solidFill>
              </a:rPr>
              <a:t>When an antibody binds to a soluble antigen, the antigen becomes insoluble and it may precipitate </a:t>
            </a:r>
            <a:r>
              <a:rPr lang="en-US" sz="3200" dirty="0" smtClean="0">
                <a:solidFill>
                  <a:srgbClr val="002060"/>
                </a:solidFill>
              </a:rPr>
              <a:t>,If </a:t>
            </a:r>
            <a:r>
              <a:rPr lang="en-US" sz="3200" dirty="0">
                <a:solidFill>
                  <a:srgbClr val="002060"/>
                </a:solidFill>
              </a:rPr>
              <a:t>Ag - </a:t>
            </a:r>
            <a:r>
              <a:rPr lang="en-US" sz="3200" dirty="0" err="1">
                <a:solidFill>
                  <a:srgbClr val="002060"/>
                </a:solidFill>
              </a:rPr>
              <a:t>Ab</a:t>
            </a:r>
            <a:r>
              <a:rPr lang="en-US" sz="3200" dirty="0">
                <a:solidFill>
                  <a:srgbClr val="002060"/>
                </a:solidFill>
              </a:rPr>
              <a:t> complex precipitates, it is referred as "precipitation reaction".</a:t>
            </a: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2060"/>
                </a:solidFill>
                <a:cs typeface="Arial" panose="020B0604020202020204" pitchFamily="34" charset="0"/>
              </a:rPr>
              <a:t>The </a:t>
            </a:r>
            <a:r>
              <a:rPr lang="en-US" dirty="0" smtClean="0">
                <a:solidFill>
                  <a:srgbClr val="002060"/>
                </a:solidFill>
              </a:rPr>
              <a:t>amount </a:t>
            </a:r>
            <a:r>
              <a:rPr lang="en-US" dirty="0">
                <a:solidFill>
                  <a:srgbClr val="002060"/>
                </a:solidFill>
              </a:rPr>
              <a:t>of precipitate depends on : </a:t>
            </a:r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>
                <a:solidFill>
                  <a:srgbClr val="002060"/>
                </a:solidFill>
              </a:rPr>
              <a:t>ratio of </a:t>
            </a:r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dirty="0" err="1" smtClean="0">
                <a:solidFill>
                  <a:srgbClr val="002060"/>
                </a:solidFill>
              </a:rPr>
              <a:t>Ag</a:t>
            </a:r>
            <a:r>
              <a:rPr lang="en-US" b="1" dirty="0" err="1" smtClean="0">
                <a:solidFill>
                  <a:srgbClr val="002060"/>
                </a:solidFill>
              </a:rPr>
              <a:t>:</a:t>
            </a:r>
            <a:r>
              <a:rPr lang="en-US" dirty="0" err="1" smtClean="0">
                <a:solidFill>
                  <a:srgbClr val="002060"/>
                </a:solidFill>
              </a:rPr>
              <a:t>Ab</a:t>
            </a:r>
            <a:r>
              <a:rPr lang="en-US" dirty="0" smtClean="0">
                <a:solidFill>
                  <a:srgbClr val="002060"/>
                </a:solidFill>
              </a:rPr>
              <a:t>) and the </a:t>
            </a:r>
            <a:r>
              <a:rPr lang="en-US" dirty="0" err="1">
                <a:solidFill>
                  <a:srgbClr val="002060"/>
                </a:solidFill>
              </a:rPr>
              <a:t>Ab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avidity.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2060"/>
              </a:solidFill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Types of  precipitation reactions :</a:t>
            </a:r>
          </a:p>
          <a:p>
            <a:pPr marL="514350" lvl="0" indent="-5143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Immunodiffusion</a:t>
            </a:r>
          </a:p>
          <a:p>
            <a:pPr marL="514350" indent="-5143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Radial Immunodiffusion</a:t>
            </a:r>
          </a:p>
          <a:p>
            <a:pPr marL="514350" indent="-5143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dirty="0" err="1" smtClean="0">
                <a:solidFill>
                  <a:srgbClr val="002060"/>
                </a:solidFill>
              </a:rPr>
              <a:t>Immunoelectrophoresis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 marL="514350" lvl="0" indent="-5143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+mj-lt"/>
              <a:buAutoNum type="arabicPeriod"/>
            </a:pPr>
            <a:endParaRPr lang="en-US" dirty="0" smtClean="0">
              <a:solidFill>
                <a:srgbClr val="002060"/>
              </a:solidFill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05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89397"/>
            <a:ext cx="10515600" cy="5687565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antigen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antibody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687187" y="1230621"/>
            <a:ext cx="1304926" cy="2346329"/>
            <a:chOff x="792" y="1663"/>
            <a:chExt cx="943" cy="1615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439" y="2605"/>
              <a:ext cx="188" cy="206"/>
            </a:xfrm>
            <a:prstGeom prst="roundRect">
              <a:avLst>
                <a:gd name="adj" fmla="val 33509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ar-SA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IQ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1313" y="1762"/>
              <a:ext cx="198" cy="215"/>
            </a:xfrm>
            <a:prstGeom prst="roundRect">
              <a:avLst>
                <a:gd name="adj" fmla="val 31819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ar-SA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IQ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1026" y="2246"/>
              <a:ext cx="197" cy="206"/>
            </a:xfrm>
            <a:prstGeom prst="roundRect">
              <a:avLst>
                <a:gd name="adj" fmla="val 31981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ar-SA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IQ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349" y="2138"/>
              <a:ext cx="386" cy="135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ar-SA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IQ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277" y="2892"/>
              <a:ext cx="126" cy="386"/>
            </a:xfrm>
            <a:prstGeom prst="ellips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ar-SA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IQ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990" y="1663"/>
              <a:ext cx="134" cy="377"/>
            </a:xfrm>
            <a:prstGeom prst="ellips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ar-SA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IQ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792" y="2569"/>
              <a:ext cx="377" cy="135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ar-SA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IQ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7651966" y="757020"/>
            <a:ext cx="3286125" cy="3357555"/>
            <a:chOff x="3029" y="1062"/>
            <a:chExt cx="2704" cy="2745"/>
          </a:xfrm>
        </p:grpSpPr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5149" y="3224"/>
              <a:ext cx="198" cy="215"/>
            </a:xfrm>
            <a:prstGeom prst="roundRect">
              <a:avLst>
                <a:gd name="adj" fmla="val 31819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ar-SA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IQ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5149" y="2040"/>
              <a:ext cx="189" cy="206"/>
            </a:xfrm>
            <a:prstGeom prst="roundRect">
              <a:avLst>
                <a:gd name="adj" fmla="val 33333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ar-SA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IQ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4565" y="1439"/>
              <a:ext cx="198" cy="215"/>
            </a:xfrm>
            <a:prstGeom prst="roundRect">
              <a:avLst>
                <a:gd name="adj" fmla="val 31819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ar-SA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IQ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AutoShape 15"/>
            <p:cNvSpPr>
              <a:spLocks noChangeArrowheads="1"/>
            </p:cNvSpPr>
            <p:nvPr/>
          </p:nvSpPr>
          <p:spPr bwMode="auto">
            <a:xfrm>
              <a:off x="4574" y="2623"/>
              <a:ext cx="198" cy="215"/>
            </a:xfrm>
            <a:prstGeom prst="roundRect">
              <a:avLst>
                <a:gd name="adj" fmla="val 31819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ar-SA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IQ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3999" y="3224"/>
              <a:ext cx="189" cy="215"/>
            </a:xfrm>
            <a:prstGeom prst="roundRect">
              <a:avLst>
                <a:gd name="adj" fmla="val 33333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ar-SA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IQ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3424" y="2623"/>
              <a:ext cx="198" cy="215"/>
            </a:xfrm>
            <a:prstGeom prst="roundRect">
              <a:avLst>
                <a:gd name="adj" fmla="val 31819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ar-SA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IQ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3415" y="1430"/>
              <a:ext cx="198" cy="215"/>
            </a:xfrm>
            <a:prstGeom prst="roundRect">
              <a:avLst>
                <a:gd name="adj" fmla="val 31819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ar-SA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IQ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3999" y="2031"/>
              <a:ext cx="189" cy="215"/>
            </a:xfrm>
            <a:prstGeom prst="roundRect">
              <a:avLst>
                <a:gd name="adj" fmla="val 33333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ar-SA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IQ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" name="Group 20"/>
            <p:cNvGrpSpPr>
              <a:grpSpLocks/>
            </p:cNvGrpSpPr>
            <p:nvPr/>
          </p:nvGrpSpPr>
          <p:grpSpPr bwMode="auto">
            <a:xfrm>
              <a:off x="3622" y="2237"/>
              <a:ext cx="952" cy="978"/>
              <a:chOff x="3622" y="2237"/>
              <a:chExt cx="952" cy="978"/>
            </a:xfrm>
          </p:grpSpPr>
          <p:sp>
            <p:nvSpPr>
              <p:cNvPr id="64" name="AutoShape 20"/>
              <p:cNvSpPr>
                <a:spLocks noChangeArrowheads="1"/>
              </p:cNvSpPr>
              <p:nvPr/>
            </p:nvSpPr>
            <p:spPr bwMode="auto">
              <a:xfrm>
                <a:off x="3999" y="2623"/>
                <a:ext cx="198" cy="206"/>
              </a:xfrm>
              <a:prstGeom prst="roundRect">
                <a:avLst>
                  <a:gd name="adj" fmla="val 31819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ar-SA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IQ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Oval 64"/>
              <p:cNvSpPr>
                <a:spLocks noChangeArrowheads="1"/>
              </p:cNvSpPr>
              <p:nvPr/>
            </p:nvSpPr>
            <p:spPr bwMode="auto">
              <a:xfrm>
                <a:off x="4197" y="2668"/>
                <a:ext cx="377" cy="125"/>
              </a:xfrm>
              <a:prstGeom prst="ellips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ar-SA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IQ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Oval 65"/>
              <p:cNvSpPr>
                <a:spLocks noChangeArrowheads="1"/>
              </p:cNvSpPr>
              <p:nvPr/>
            </p:nvSpPr>
            <p:spPr bwMode="auto">
              <a:xfrm>
                <a:off x="4044" y="2829"/>
                <a:ext cx="126" cy="386"/>
              </a:xfrm>
              <a:prstGeom prst="ellipse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ar-SA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IQ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Oval 66"/>
              <p:cNvSpPr>
                <a:spLocks noChangeArrowheads="1"/>
              </p:cNvSpPr>
              <p:nvPr/>
            </p:nvSpPr>
            <p:spPr bwMode="auto">
              <a:xfrm>
                <a:off x="4044" y="2237"/>
                <a:ext cx="126" cy="386"/>
              </a:xfrm>
              <a:prstGeom prst="ellipse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ar-SA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IQ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Oval 67"/>
              <p:cNvSpPr>
                <a:spLocks noChangeArrowheads="1"/>
              </p:cNvSpPr>
              <p:nvPr/>
            </p:nvSpPr>
            <p:spPr bwMode="auto">
              <a:xfrm>
                <a:off x="3622" y="2668"/>
                <a:ext cx="377" cy="125"/>
              </a:xfrm>
              <a:prstGeom prst="ellips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ar-SA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IQ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" name="Group 21"/>
            <p:cNvGrpSpPr>
              <a:grpSpLocks/>
            </p:cNvGrpSpPr>
            <p:nvPr/>
          </p:nvGrpSpPr>
          <p:grpSpPr bwMode="auto">
            <a:xfrm>
              <a:off x="3029" y="2838"/>
              <a:ext cx="961" cy="969"/>
              <a:chOff x="3029" y="2838"/>
              <a:chExt cx="961" cy="969"/>
            </a:xfrm>
          </p:grpSpPr>
          <p:sp>
            <p:nvSpPr>
              <p:cNvPr id="59" name="AutoShape 26"/>
              <p:cNvSpPr>
                <a:spLocks noChangeArrowheads="1"/>
              </p:cNvSpPr>
              <p:nvPr/>
            </p:nvSpPr>
            <p:spPr bwMode="auto">
              <a:xfrm>
                <a:off x="3415" y="3215"/>
                <a:ext cx="198" cy="215"/>
              </a:xfrm>
              <a:prstGeom prst="roundRect">
                <a:avLst>
                  <a:gd name="adj" fmla="val 31819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ar-SA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IQ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Oval 59"/>
              <p:cNvSpPr>
                <a:spLocks noChangeArrowheads="1"/>
              </p:cNvSpPr>
              <p:nvPr/>
            </p:nvSpPr>
            <p:spPr bwMode="auto">
              <a:xfrm>
                <a:off x="3613" y="3260"/>
                <a:ext cx="377" cy="134"/>
              </a:xfrm>
              <a:prstGeom prst="ellips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ar-SA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IQ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Oval 60"/>
              <p:cNvSpPr>
                <a:spLocks noChangeArrowheads="1"/>
              </p:cNvSpPr>
              <p:nvPr/>
            </p:nvSpPr>
            <p:spPr bwMode="auto">
              <a:xfrm>
                <a:off x="3451" y="3430"/>
                <a:ext cx="135" cy="377"/>
              </a:xfrm>
              <a:prstGeom prst="ellipse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ar-SA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IQ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Oval 61"/>
              <p:cNvSpPr>
                <a:spLocks noChangeArrowheads="1"/>
              </p:cNvSpPr>
              <p:nvPr/>
            </p:nvSpPr>
            <p:spPr bwMode="auto">
              <a:xfrm>
                <a:off x="3451" y="2838"/>
                <a:ext cx="135" cy="377"/>
              </a:xfrm>
              <a:prstGeom prst="ellipse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ar-SA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IQ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Oval 62"/>
              <p:cNvSpPr>
                <a:spLocks noChangeArrowheads="1"/>
              </p:cNvSpPr>
              <p:nvPr/>
            </p:nvSpPr>
            <p:spPr bwMode="auto">
              <a:xfrm>
                <a:off x="3029" y="3260"/>
                <a:ext cx="386" cy="134"/>
              </a:xfrm>
              <a:prstGeom prst="ellips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ar-SA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IQ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" name="Group 22"/>
            <p:cNvGrpSpPr>
              <a:grpSpLocks/>
            </p:cNvGrpSpPr>
            <p:nvPr/>
          </p:nvGrpSpPr>
          <p:grpSpPr bwMode="auto">
            <a:xfrm>
              <a:off x="3613" y="1062"/>
              <a:ext cx="952" cy="969"/>
              <a:chOff x="3613" y="1062"/>
              <a:chExt cx="952" cy="969"/>
            </a:xfrm>
          </p:grpSpPr>
          <p:sp>
            <p:nvSpPr>
              <p:cNvPr id="54" name="AutoShape 32"/>
              <p:cNvSpPr>
                <a:spLocks noChangeArrowheads="1"/>
              </p:cNvSpPr>
              <p:nvPr/>
            </p:nvSpPr>
            <p:spPr bwMode="auto">
              <a:xfrm>
                <a:off x="3990" y="1439"/>
                <a:ext cx="198" cy="215"/>
              </a:xfrm>
              <a:prstGeom prst="roundRect">
                <a:avLst>
                  <a:gd name="adj" fmla="val 31819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ar-SA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IQ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Oval 54"/>
              <p:cNvSpPr>
                <a:spLocks noChangeArrowheads="1"/>
              </p:cNvSpPr>
              <p:nvPr/>
            </p:nvSpPr>
            <p:spPr bwMode="auto">
              <a:xfrm>
                <a:off x="4188" y="1484"/>
                <a:ext cx="377" cy="134"/>
              </a:xfrm>
              <a:prstGeom prst="ellips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ar-SA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IQ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Oval 55"/>
              <p:cNvSpPr>
                <a:spLocks noChangeArrowheads="1"/>
              </p:cNvSpPr>
              <p:nvPr/>
            </p:nvSpPr>
            <p:spPr bwMode="auto">
              <a:xfrm>
                <a:off x="4035" y="1654"/>
                <a:ext cx="126" cy="377"/>
              </a:xfrm>
              <a:prstGeom prst="ellipse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ar-SA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IQ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Oval 56"/>
              <p:cNvSpPr>
                <a:spLocks noChangeArrowheads="1"/>
              </p:cNvSpPr>
              <p:nvPr/>
            </p:nvSpPr>
            <p:spPr bwMode="auto">
              <a:xfrm>
                <a:off x="4035" y="1062"/>
                <a:ext cx="126" cy="377"/>
              </a:xfrm>
              <a:prstGeom prst="ellipse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ar-SA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IQ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Oval 57"/>
              <p:cNvSpPr>
                <a:spLocks noChangeArrowheads="1"/>
              </p:cNvSpPr>
              <p:nvPr/>
            </p:nvSpPr>
            <p:spPr bwMode="auto">
              <a:xfrm>
                <a:off x="3613" y="1484"/>
                <a:ext cx="377" cy="134"/>
              </a:xfrm>
              <a:prstGeom prst="ellips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ar-SA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IQ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4" name="Group 23"/>
            <p:cNvGrpSpPr>
              <a:grpSpLocks/>
            </p:cNvGrpSpPr>
            <p:nvPr/>
          </p:nvGrpSpPr>
          <p:grpSpPr bwMode="auto">
            <a:xfrm>
              <a:off x="3029" y="1645"/>
              <a:ext cx="961" cy="978"/>
              <a:chOff x="3029" y="1645"/>
              <a:chExt cx="961" cy="978"/>
            </a:xfrm>
          </p:grpSpPr>
          <p:sp>
            <p:nvSpPr>
              <p:cNvPr id="49" name="AutoShape 38"/>
              <p:cNvSpPr>
                <a:spLocks noChangeArrowheads="1"/>
              </p:cNvSpPr>
              <p:nvPr/>
            </p:nvSpPr>
            <p:spPr bwMode="auto">
              <a:xfrm>
                <a:off x="3415" y="2031"/>
                <a:ext cx="198" cy="206"/>
              </a:xfrm>
              <a:prstGeom prst="roundRect">
                <a:avLst>
                  <a:gd name="adj" fmla="val 31819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ar-SA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IQ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Oval 49"/>
              <p:cNvSpPr>
                <a:spLocks noChangeArrowheads="1"/>
              </p:cNvSpPr>
              <p:nvPr/>
            </p:nvSpPr>
            <p:spPr bwMode="auto">
              <a:xfrm>
                <a:off x="3613" y="2076"/>
                <a:ext cx="377" cy="125"/>
              </a:xfrm>
              <a:prstGeom prst="ellips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ar-SA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IQ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Oval 50"/>
              <p:cNvSpPr>
                <a:spLocks noChangeArrowheads="1"/>
              </p:cNvSpPr>
              <p:nvPr/>
            </p:nvSpPr>
            <p:spPr bwMode="auto">
              <a:xfrm>
                <a:off x="3451" y="2237"/>
                <a:ext cx="135" cy="386"/>
              </a:xfrm>
              <a:prstGeom prst="ellipse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ar-SA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IQ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Oval 51"/>
              <p:cNvSpPr>
                <a:spLocks noChangeArrowheads="1"/>
              </p:cNvSpPr>
              <p:nvPr/>
            </p:nvSpPr>
            <p:spPr bwMode="auto">
              <a:xfrm>
                <a:off x="3451" y="1645"/>
                <a:ext cx="135" cy="386"/>
              </a:xfrm>
              <a:prstGeom prst="ellipse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ar-SA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IQ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Oval 52"/>
              <p:cNvSpPr>
                <a:spLocks noChangeArrowheads="1"/>
              </p:cNvSpPr>
              <p:nvPr/>
            </p:nvSpPr>
            <p:spPr bwMode="auto">
              <a:xfrm>
                <a:off x="3029" y="2076"/>
                <a:ext cx="386" cy="125"/>
              </a:xfrm>
              <a:prstGeom prst="ellips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ar-SA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IQ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" name="Group 24"/>
            <p:cNvGrpSpPr>
              <a:grpSpLocks/>
            </p:cNvGrpSpPr>
            <p:nvPr/>
          </p:nvGrpSpPr>
          <p:grpSpPr bwMode="auto">
            <a:xfrm>
              <a:off x="4188" y="1654"/>
              <a:ext cx="961" cy="969"/>
              <a:chOff x="4188" y="1654"/>
              <a:chExt cx="961" cy="969"/>
            </a:xfrm>
          </p:grpSpPr>
          <p:sp>
            <p:nvSpPr>
              <p:cNvPr id="44" name="AutoShape 44"/>
              <p:cNvSpPr>
                <a:spLocks noChangeArrowheads="1"/>
              </p:cNvSpPr>
              <p:nvPr/>
            </p:nvSpPr>
            <p:spPr bwMode="auto">
              <a:xfrm>
                <a:off x="4565" y="2031"/>
                <a:ext cx="198" cy="215"/>
              </a:xfrm>
              <a:prstGeom prst="roundRect">
                <a:avLst>
                  <a:gd name="adj" fmla="val 31819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ar-SA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IQ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Oval 44"/>
              <p:cNvSpPr>
                <a:spLocks noChangeArrowheads="1"/>
              </p:cNvSpPr>
              <p:nvPr/>
            </p:nvSpPr>
            <p:spPr bwMode="auto">
              <a:xfrm>
                <a:off x="4763" y="2076"/>
                <a:ext cx="386" cy="134"/>
              </a:xfrm>
              <a:prstGeom prst="ellips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ar-SA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IQ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Oval 45"/>
              <p:cNvSpPr>
                <a:spLocks noChangeArrowheads="1"/>
              </p:cNvSpPr>
              <p:nvPr/>
            </p:nvSpPr>
            <p:spPr bwMode="auto">
              <a:xfrm>
                <a:off x="4610" y="2246"/>
                <a:ext cx="126" cy="377"/>
              </a:xfrm>
              <a:prstGeom prst="ellipse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ar-SA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IQ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Oval 46"/>
              <p:cNvSpPr>
                <a:spLocks noChangeArrowheads="1"/>
              </p:cNvSpPr>
              <p:nvPr/>
            </p:nvSpPr>
            <p:spPr bwMode="auto">
              <a:xfrm>
                <a:off x="4610" y="1654"/>
                <a:ext cx="126" cy="377"/>
              </a:xfrm>
              <a:prstGeom prst="ellipse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ar-SA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IQ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Oval 47"/>
              <p:cNvSpPr>
                <a:spLocks noChangeArrowheads="1"/>
              </p:cNvSpPr>
              <p:nvPr/>
            </p:nvSpPr>
            <p:spPr bwMode="auto">
              <a:xfrm>
                <a:off x="4188" y="2076"/>
                <a:ext cx="377" cy="134"/>
              </a:xfrm>
              <a:prstGeom prst="ellips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ar-SA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IQ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" name="Group 25"/>
            <p:cNvGrpSpPr>
              <a:grpSpLocks/>
            </p:cNvGrpSpPr>
            <p:nvPr/>
          </p:nvGrpSpPr>
          <p:grpSpPr bwMode="auto">
            <a:xfrm>
              <a:off x="4197" y="2838"/>
              <a:ext cx="961" cy="969"/>
              <a:chOff x="4197" y="2838"/>
              <a:chExt cx="961" cy="969"/>
            </a:xfrm>
          </p:grpSpPr>
          <p:sp>
            <p:nvSpPr>
              <p:cNvPr id="39" name="AutoShape 50"/>
              <p:cNvSpPr>
                <a:spLocks noChangeArrowheads="1"/>
              </p:cNvSpPr>
              <p:nvPr/>
            </p:nvSpPr>
            <p:spPr bwMode="auto">
              <a:xfrm>
                <a:off x="4574" y="3215"/>
                <a:ext cx="198" cy="215"/>
              </a:xfrm>
              <a:prstGeom prst="roundRect">
                <a:avLst>
                  <a:gd name="adj" fmla="val 31819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ar-SA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IQ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Oval 39"/>
              <p:cNvSpPr>
                <a:spLocks noChangeArrowheads="1"/>
              </p:cNvSpPr>
              <p:nvPr/>
            </p:nvSpPr>
            <p:spPr bwMode="auto">
              <a:xfrm>
                <a:off x="4772" y="3260"/>
                <a:ext cx="386" cy="134"/>
              </a:xfrm>
              <a:prstGeom prst="ellips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ar-SA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IQ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Oval 40"/>
              <p:cNvSpPr>
                <a:spLocks noChangeArrowheads="1"/>
              </p:cNvSpPr>
              <p:nvPr/>
            </p:nvSpPr>
            <p:spPr bwMode="auto">
              <a:xfrm>
                <a:off x="4619" y="3430"/>
                <a:ext cx="126" cy="377"/>
              </a:xfrm>
              <a:prstGeom prst="ellipse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ar-SA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IQ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Oval 41"/>
              <p:cNvSpPr>
                <a:spLocks noChangeArrowheads="1"/>
              </p:cNvSpPr>
              <p:nvPr/>
            </p:nvSpPr>
            <p:spPr bwMode="auto">
              <a:xfrm>
                <a:off x="4619" y="2838"/>
                <a:ext cx="126" cy="377"/>
              </a:xfrm>
              <a:prstGeom prst="ellipse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ar-SA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IQ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Oval 42"/>
              <p:cNvSpPr>
                <a:spLocks noChangeArrowheads="1"/>
              </p:cNvSpPr>
              <p:nvPr/>
            </p:nvSpPr>
            <p:spPr bwMode="auto">
              <a:xfrm>
                <a:off x="4197" y="3260"/>
                <a:ext cx="377" cy="134"/>
              </a:xfrm>
              <a:prstGeom prst="ellips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ar-SA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IQ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" name="Group 26"/>
            <p:cNvGrpSpPr>
              <a:grpSpLocks/>
            </p:cNvGrpSpPr>
            <p:nvPr/>
          </p:nvGrpSpPr>
          <p:grpSpPr bwMode="auto">
            <a:xfrm>
              <a:off x="4772" y="2255"/>
              <a:ext cx="961" cy="969"/>
              <a:chOff x="4772" y="2255"/>
              <a:chExt cx="961" cy="969"/>
            </a:xfrm>
          </p:grpSpPr>
          <p:sp>
            <p:nvSpPr>
              <p:cNvPr id="34" name="AutoShape 56"/>
              <p:cNvSpPr>
                <a:spLocks noChangeArrowheads="1"/>
              </p:cNvSpPr>
              <p:nvPr/>
            </p:nvSpPr>
            <p:spPr bwMode="auto">
              <a:xfrm>
                <a:off x="5158" y="2632"/>
                <a:ext cx="198" cy="215"/>
              </a:xfrm>
              <a:prstGeom prst="roundRect">
                <a:avLst>
                  <a:gd name="adj" fmla="val 31819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ar-SA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IQ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Oval 34"/>
              <p:cNvSpPr>
                <a:spLocks noChangeArrowheads="1"/>
              </p:cNvSpPr>
              <p:nvPr/>
            </p:nvSpPr>
            <p:spPr bwMode="auto">
              <a:xfrm>
                <a:off x="5356" y="2677"/>
                <a:ext cx="377" cy="134"/>
              </a:xfrm>
              <a:prstGeom prst="ellips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ar-SA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IQ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Oval 35"/>
              <p:cNvSpPr>
                <a:spLocks noChangeArrowheads="1"/>
              </p:cNvSpPr>
              <p:nvPr/>
            </p:nvSpPr>
            <p:spPr bwMode="auto">
              <a:xfrm>
                <a:off x="5194" y="2847"/>
                <a:ext cx="135" cy="377"/>
              </a:xfrm>
              <a:prstGeom prst="ellipse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ar-SA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IQ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Oval 36"/>
              <p:cNvSpPr>
                <a:spLocks noChangeArrowheads="1"/>
              </p:cNvSpPr>
              <p:nvPr/>
            </p:nvSpPr>
            <p:spPr bwMode="auto">
              <a:xfrm>
                <a:off x="5194" y="2255"/>
                <a:ext cx="135" cy="377"/>
              </a:xfrm>
              <a:prstGeom prst="ellipse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ar-SA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IQ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Oval 37"/>
              <p:cNvSpPr>
                <a:spLocks noChangeArrowheads="1"/>
              </p:cNvSpPr>
              <p:nvPr/>
            </p:nvSpPr>
            <p:spPr bwMode="auto">
              <a:xfrm>
                <a:off x="4772" y="2677"/>
                <a:ext cx="386" cy="134"/>
              </a:xfrm>
              <a:prstGeom prst="ellips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ar-SA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IQ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8" name="Group 27"/>
            <p:cNvGrpSpPr>
              <a:grpSpLocks/>
            </p:cNvGrpSpPr>
            <p:nvPr/>
          </p:nvGrpSpPr>
          <p:grpSpPr bwMode="auto">
            <a:xfrm>
              <a:off x="4763" y="1071"/>
              <a:ext cx="961" cy="969"/>
              <a:chOff x="4763" y="1071"/>
              <a:chExt cx="961" cy="969"/>
            </a:xfrm>
          </p:grpSpPr>
          <p:sp>
            <p:nvSpPr>
              <p:cNvPr id="29" name="AutoShape 62"/>
              <p:cNvSpPr>
                <a:spLocks noChangeArrowheads="1"/>
              </p:cNvSpPr>
              <p:nvPr/>
            </p:nvSpPr>
            <p:spPr bwMode="auto">
              <a:xfrm>
                <a:off x="5149" y="1448"/>
                <a:ext cx="189" cy="206"/>
              </a:xfrm>
              <a:prstGeom prst="roundRect">
                <a:avLst>
                  <a:gd name="adj" fmla="val 33333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ar-SA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IQ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Oval 29"/>
              <p:cNvSpPr>
                <a:spLocks noChangeArrowheads="1"/>
              </p:cNvSpPr>
              <p:nvPr/>
            </p:nvSpPr>
            <p:spPr bwMode="auto">
              <a:xfrm>
                <a:off x="5338" y="1493"/>
                <a:ext cx="386" cy="134"/>
              </a:xfrm>
              <a:prstGeom prst="ellips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ar-SA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IQ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Oval 30"/>
              <p:cNvSpPr>
                <a:spLocks noChangeArrowheads="1"/>
              </p:cNvSpPr>
              <p:nvPr/>
            </p:nvSpPr>
            <p:spPr bwMode="auto">
              <a:xfrm>
                <a:off x="5185" y="1654"/>
                <a:ext cx="135" cy="386"/>
              </a:xfrm>
              <a:prstGeom prst="ellipse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ar-SA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IQ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Oval 31"/>
              <p:cNvSpPr>
                <a:spLocks noChangeArrowheads="1"/>
              </p:cNvSpPr>
              <p:nvPr/>
            </p:nvSpPr>
            <p:spPr bwMode="auto">
              <a:xfrm>
                <a:off x="5185" y="1071"/>
                <a:ext cx="135" cy="377"/>
              </a:xfrm>
              <a:prstGeom prst="ellipse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ar-SA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IQ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Oval 32"/>
              <p:cNvSpPr>
                <a:spLocks noChangeArrowheads="1"/>
              </p:cNvSpPr>
              <p:nvPr/>
            </p:nvSpPr>
            <p:spPr bwMode="auto">
              <a:xfrm>
                <a:off x="4763" y="1493"/>
                <a:ext cx="386" cy="134"/>
              </a:xfrm>
              <a:prstGeom prst="ellips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ar-SA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IQ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9" name="Right Arrow 68"/>
          <p:cNvSpPr/>
          <p:nvPr/>
        </p:nvSpPr>
        <p:spPr>
          <a:xfrm>
            <a:off x="4768876" y="2186330"/>
            <a:ext cx="2011753" cy="1053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2983139" y="2811615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2632089" y="3405808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80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78794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Agglutination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8795"/>
            <a:ext cx="10515600" cy="51981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The interaction between </a:t>
            </a:r>
            <a:r>
              <a:rPr lang="en-US" sz="3200" b="1" dirty="0" smtClean="0"/>
              <a:t>antibody and a particulate antigen</a:t>
            </a:r>
            <a:r>
              <a:rPr lang="en-US" sz="3200" dirty="0" smtClean="0"/>
              <a:t> results  in visible clumping called agglutination.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200" dirty="0" smtClean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3200" b="1" dirty="0" smtClean="0"/>
              <a:t>Types of agglutination</a:t>
            </a:r>
            <a:endParaRPr lang="en-US" sz="3200" dirty="0" smtClean="0"/>
          </a:p>
          <a:p>
            <a:pPr marL="514350" indent="-514350" fontAlgn="base">
              <a:buFont typeface="+mj-lt"/>
              <a:buAutoNum type="arabicPeriod"/>
            </a:pPr>
            <a:r>
              <a:rPr lang="en-US" sz="3200" dirty="0" smtClean="0"/>
              <a:t>Slide agglutination: Serotyping.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z="3200" dirty="0" smtClean="0"/>
              <a:t>Tube agglutination: e.g. </a:t>
            </a:r>
            <a:r>
              <a:rPr lang="en-US" sz="3200" dirty="0" err="1" smtClean="0"/>
              <a:t>Widal</a:t>
            </a:r>
            <a:r>
              <a:rPr lang="en-US" sz="3200" dirty="0" smtClean="0"/>
              <a:t> test.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z="3200" dirty="0" smtClean="0"/>
              <a:t> Indirect (passive agglutination)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3790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459" y="365126"/>
            <a:ext cx="10658341" cy="633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9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Tube agglutination test for determining antibody titer.</a:t>
            </a:r>
            <a:endParaRPr lang="en-US" dirty="0"/>
          </a:p>
        </p:txBody>
      </p:sp>
      <p:pic>
        <p:nvPicPr>
          <p:cNvPr id="1026" name="Picture 2" descr="http://2.bp.blogspot.com/_cCU1vJAsuTc/S80ffufgK2I/AAAAAAAAAeA/tC8gPgp__Rk/s1600/New+Picture+(5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3042" y="1690687"/>
            <a:ext cx="8628845" cy="492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35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4188</TotalTime>
  <Words>1114</Words>
  <Application>Microsoft Office PowerPoint</Application>
  <PresentationFormat>مخصص</PresentationFormat>
  <Paragraphs>158</Paragraphs>
  <Slides>30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1" baseType="lpstr">
      <vt:lpstr>Office Theme</vt:lpstr>
      <vt:lpstr>Antigen-Antibody Reactions</vt:lpstr>
      <vt:lpstr>Antigen-Antibody Reactions</vt:lpstr>
      <vt:lpstr>عرض تقديمي في PowerPoint</vt:lpstr>
      <vt:lpstr>Types of Antigen-antibody reactions:  </vt:lpstr>
      <vt:lpstr>PRECIPITATION</vt:lpstr>
      <vt:lpstr>عرض تقديمي في PowerPoint</vt:lpstr>
      <vt:lpstr>Agglutination </vt:lpstr>
      <vt:lpstr>عرض تقديمي في PowerPoint</vt:lpstr>
      <vt:lpstr>Tube agglutination test for determining antibody titer.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OPSONIZATION </vt:lpstr>
      <vt:lpstr>عرض تقديمي في PowerPoint</vt:lpstr>
      <vt:lpstr>Antigen-Antibody Reactions 2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Indirect method</vt:lpstr>
      <vt:lpstr>عرض تقديمي في PowerPoint</vt:lpstr>
      <vt:lpstr>عرض تقديمي في PowerPoint</vt:lpstr>
      <vt:lpstr>ELISA   Enzyme-Linked ImmunoSorbent Assay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Antigen-Antibody Reactions</dc:title>
  <dc:creator>aboody</dc:creator>
  <cp:lastModifiedBy>DR.Ahmed Saker 2o1O</cp:lastModifiedBy>
  <cp:revision>21</cp:revision>
  <cp:lastPrinted>2017-04-19T19:18:12Z</cp:lastPrinted>
  <dcterms:created xsi:type="dcterms:W3CDTF">2017-04-19T16:08:35Z</dcterms:created>
  <dcterms:modified xsi:type="dcterms:W3CDTF">2018-09-23T06:39:53Z</dcterms:modified>
</cp:coreProperties>
</file>